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 id="2147483828" r:id="rId2"/>
    <p:sldMasterId id="2147483852" r:id="rId3"/>
    <p:sldMasterId id="2147483864" r:id="rId4"/>
    <p:sldMasterId id="2147483888" r:id="rId5"/>
    <p:sldMasterId id="2147483900" r:id="rId6"/>
    <p:sldMasterId id="2147483913" r:id="rId7"/>
  </p:sldMasterIdLst>
  <p:notesMasterIdLst>
    <p:notesMasterId r:id="rId115"/>
  </p:notesMasterIdLst>
  <p:sldIdLst>
    <p:sldId id="257" r:id="rId8"/>
    <p:sldId id="406" r:id="rId9"/>
    <p:sldId id="407" r:id="rId10"/>
    <p:sldId id="408" r:id="rId11"/>
    <p:sldId id="409" r:id="rId12"/>
    <p:sldId id="410" r:id="rId13"/>
    <p:sldId id="411" r:id="rId14"/>
    <p:sldId id="412" r:id="rId15"/>
    <p:sldId id="413" r:id="rId16"/>
    <p:sldId id="414" r:id="rId17"/>
    <p:sldId id="415" r:id="rId18"/>
    <p:sldId id="344"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63" r:id="rId60"/>
    <p:sldId id="464" r:id="rId61"/>
    <p:sldId id="465" r:id="rId62"/>
    <p:sldId id="466" r:id="rId63"/>
    <p:sldId id="467" r:id="rId64"/>
    <p:sldId id="468" r:id="rId65"/>
    <p:sldId id="469" r:id="rId66"/>
    <p:sldId id="470" r:id="rId67"/>
    <p:sldId id="471" r:id="rId68"/>
    <p:sldId id="472" r:id="rId69"/>
    <p:sldId id="473" r:id="rId70"/>
    <p:sldId id="474" r:id="rId71"/>
    <p:sldId id="475" r:id="rId72"/>
    <p:sldId id="476" r:id="rId73"/>
    <p:sldId id="477" r:id="rId74"/>
    <p:sldId id="478" r:id="rId75"/>
    <p:sldId id="479" r:id="rId76"/>
    <p:sldId id="39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94" r:id="rId92"/>
    <p:sldId id="495" r:id="rId93"/>
    <p:sldId id="496" r:id="rId94"/>
    <p:sldId id="497" r:id="rId95"/>
    <p:sldId id="498" r:id="rId96"/>
    <p:sldId id="499" r:id="rId97"/>
    <p:sldId id="500" r:id="rId98"/>
    <p:sldId id="501" r:id="rId99"/>
    <p:sldId id="502" r:id="rId100"/>
    <p:sldId id="503" r:id="rId101"/>
    <p:sldId id="519" r:id="rId102"/>
    <p:sldId id="520" r:id="rId103"/>
    <p:sldId id="521" r:id="rId104"/>
    <p:sldId id="522" r:id="rId105"/>
    <p:sldId id="523" r:id="rId106"/>
    <p:sldId id="524" r:id="rId107"/>
    <p:sldId id="525" r:id="rId108"/>
    <p:sldId id="526" r:id="rId109"/>
    <p:sldId id="527" r:id="rId110"/>
    <p:sldId id="528" r:id="rId111"/>
    <p:sldId id="530" r:id="rId112"/>
    <p:sldId id="531" r:id="rId113"/>
    <p:sldId id="317"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FFCC"/>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8784"/>
  </p:normalViewPr>
  <p:slideViewPr>
    <p:cSldViewPr snapToGrid="0" snapToObjects="1">
      <p:cViewPr varScale="1">
        <p:scale>
          <a:sx n="84" d="100"/>
          <a:sy n="84" d="100"/>
        </p:scale>
        <p:origin x="60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00" Type="http://schemas.openxmlformats.org/officeDocument/2006/relationships/slide" Target="slides/slide93.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AD19-5948-F945-BF1D-1EF3E9114A35}" type="datetimeFigureOut">
              <a:rPr lang="en-US" smtClean="0"/>
              <a:t>3/15/17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5207F-9131-E24E-8ED6-CEBE2C5005DF}" type="slidenum">
              <a:rPr lang="en-US" smtClean="0"/>
              <a:t>‹#›</a:t>
            </a:fld>
            <a:endParaRPr lang="en-US"/>
          </a:p>
        </p:txBody>
      </p:sp>
    </p:spTree>
    <p:extLst>
      <p:ext uri="{BB962C8B-B14F-4D97-AF65-F5344CB8AC3E}">
        <p14:creationId xmlns:p14="http://schemas.microsoft.com/office/powerpoint/2010/main" val="23107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E5207F-9131-E24E-8ED6-CEBE2C5005DF}" type="slidenum">
              <a:rPr lang="en-US" smtClean="0"/>
              <a:t>1</a:t>
            </a:fld>
            <a:endParaRPr lang="en-US"/>
          </a:p>
        </p:txBody>
      </p:sp>
    </p:spTree>
    <p:extLst>
      <p:ext uri="{BB962C8B-B14F-4D97-AF65-F5344CB8AC3E}">
        <p14:creationId xmlns:p14="http://schemas.microsoft.com/office/powerpoint/2010/main" val="912295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14</a:t>
            </a:fld>
            <a:endParaRPr/>
          </a:p>
        </p:txBody>
      </p:sp>
    </p:spTree>
    <p:extLst>
      <p:ext uri="{BB962C8B-B14F-4D97-AF65-F5344CB8AC3E}">
        <p14:creationId xmlns:p14="http://schemas.microsoft.com/office/powerpoint/2010/main" val="1896879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15</a:t>
            </a:fld>
            <a:endParaRPr/>
          </a:p>
        </p:txBody>
      </p:sp>
    </p:spTree>
    <p:extLst>
      <p:ext uri="{BB962C8B-B14F-4D97-AF65-F5344CB8AC3E}">
        <p14:creationId xmlns:p14="http://schemas.microsoft.com/office/powerpoint/2010/main" val="191787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16</a:t>
            </a:fld>
            <a:endParaRPr/>
          </a:p>
        </p:txBody>
      </p:sp>
    </p:spTree>
    <p:extLst>
      <p:ext uri="{BB962C8B-B14F-4D97-AF65-F5344CB8AC3E}">
        <p14:creationId xmlns:p14="http://schemas.microsoft.com/office/powerpoint/2010/main" val="116681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17</a:t>
            </a:fld>
            <a:endParaRPr/>
          </a:p>
        </p:txBody>
      </p:sp>
    </p:spTree>
    <p:extLst>
      <p:ext uri="{BB962C8B-B14F-4D97-AF65-F5344CB8AC3E}">
        <p14:creationId xmlns:p14="http://schemas.microsoft.com/office/powerpoint/2010/main" val="1267600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18</a:t>
            </a:fld>
            <a:endParaRPr/>
          </a:p>
        </p:txBody>
      </p:sp>
    </p:spTree>
    <p:extLst>
      <p:ext uri="{BB962C8B-B14F-4D97-AF65-F5344CB8AC3E}">
        <p14:creationId xmlns:p14="http://schemas.microsoft.com/office/powerpoint/2010/main" val="1140842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19</a:t>
            </a:fld>
            <a:endParaRPr/>
          </a:p>
        </p:txBody>
      </p:sp>
    </p:spTree>
    <p:extLst>
      <p:ext uri="{BB962C8B-B14F-4D97-AF65-F5344CB8AC3E}">
        <p14:creationId xmlns:p14="http://schemas.microsoft.com/office/powerpoint/2010/main" val="52436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20</a:t>
            </a:fld>
            <a:endParaRPr/>
          </a:p>
        </p:txBody>
      </p:sp>
    </p:spTree>
    <p:extLst>
      <p:ext uri="{BB962C8B-B14F-4D97-AF65-F5344CB8AC3E}">
        <p14:creationId xmlns:p14="http://schemas.microsoft.com/office/powerpoint/2010/main" val="1780175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21</a:t>
            </a:fld>
            <a:endParaRPr/>
          </a:p>
        </p:txBody>
      </p:sp>
    </p:spTree>
    <p:extLst>
      <p:ext uri="{BB962C8B-B14F-4D97-AF65-F5344CB8AC3E}">
        <p14:creationId xmlns:p14="http://schemas.microsoft.com/office/powerpoint/2010/main" val="90587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22</a:t>
            </a:fld>
            <a:endParaRPr/>
          </a:p>
        </p:txBody>
      </p:sp>
    </p:spTree>
    <p:extLst>
      <p:ext uri="{BB962C8B-B14F-4D97-AF65-F5344CB8AC3E}">
        <p14:creationId xmlns:p14="http://schemas.microsoft.com/office/powerpoint/2010/main" val="138466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23</a:t>
            </a:fld>
            <a:endParaRPr/>
          </a:p>
        </p:txBody>
      </p:sp>
    </p:spTree>
    <p:extLst>
      <p:ext uri="{BB962C8B-B14F-4D97-AF65-F5344CB8AC3E}">
        <p14:creationId xmlns:p14="http://schemas.microsoft.com/office/powerpoint/2010/main" val="141645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Elaborate on how Queue is an interface</a:t>
            </a:r>
            <a:r>
              <a:rPr lang="en-US" baseline="0" dirty="0" smtClean="0"/>
              <a:t> and using </a:t>
            </a:r>
            <a:r>
              <a:rPr lang="en-US" baseline="0" dirty="0" err="1" smtClean="0"/>
              <a:t>LinkedList</a:t>
            </a:r>
            <a:r>
              <a:rPr lang="en-US" baseline="0" dirty="0" smtClean="0"/>
              <a:t> is one way of using that interface since </a:t>
            </a:r>
            <a:r>
              <a:rPr lang="en-US" baseline="0" dirty="0" err="1" smtClean="0"/>
              <a:t>LinkedList</a:t>
            </a:r>
            <a:r>
              <a:rPr lang="en-US" baseline="0" dirty="0" smtClean="0"/>
              <a:t> in java implements the Queue Interface.</a:t>
            </a:r>
            <a:endParaRPr lang="en-US" dirty="0"/>
          </a:p>
        </p:txBody>
      </p:sp>
      <p:sp>
        <p:nvSpPr>
          <p:cNvPr id="4" name="Slide Number Placeholder 3"/>
          <p:cNvSpPr>
            <a:spLocks noGrp="1"/>
          </p:cNvSpPr>
          <p:nvPr>
            <p:ph type="sldNum" sz="quarter" idx="10"/>
          </p:nvPr>
        </p:nvSpPr>
        <p:spPr/>
        <p:txBody>
          <a:bodyPr/>
          <a:lstStyle/>
          <a:p>
            <a:fld id="{AF55194F-9B3D-5F42-86FC-B4C148977ADF}" type="slidenum">
              <a:rPr lang="en-US" smtClean="0"/>
              <a:t>2</a:t>
            </a:fld>
            <a:endParaRPr lang="en-US"/>
          </a:p>
        </p:txBody>
      </p:sp>
    </p:spTree>
    <p:extLst>
      <p:ext uri="{BB962C8B-B14F-4D97-AF65-F5344CB8AC3E}">
        <p14:creationId xmlns:p14="http://schemas.microsoft.com/office/powerpoint/2010/main" val="190765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24</a:t>
            </a:fld>
            <a:endParaRPr/>
          </a:p>
        </p:txBody>
      </p:sp>
    </p:spTree>
    <p:extLst>
      <p:ext uri="{BB962C8B-B14F-4D97-AF65-F5344CB8AC3E}">
        <p14:creationId xmlns:p14="http://schemas.microsoft.com/office/powerpoint/2010/main" val="1186733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25</a:t>
            </a:fld>
            <a:endParaRPr/>
          </a:p>
        </p:txBody>
      </p:sp>
    </p:spTree>
    <p:extLst>
      <p:ext uri="{BB962C8B-B14F-4D97-AF65-F5344CB8AC3E}">
        <p14:creationId xmlns:p14="http://schemas.microsoft.com/office/powerpoint/2010/main" val="425235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26</a:t>
            </a:fld>
            <a:endParaRPr/>
          </a:p>
        </p:txBody>
      </p:sp>
    </p:spTree>
    <p:extLst>
      <p:ext uri="{BB962C8B-B14F-4D97-AF65-F5344CB8AC3E}">
        <p14:creationId xmlns:p14="http://schemas.microsoft.com/office/powerpoint/2010/main" val="760028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27</a:t>
            </a:fld>
            <a:endParaRPr/>
          </a:p>
        </p:txBody>
      </p:sp>
    </p:spTree>
    <p:extLst>
      <p:ext uri="{BB962C8B-B14F-4D97-AF65-F5344CB8AC3E}">
        <p14:creationId xmlns:p14="http://schemas.microsoft.com/office/powerpoint/2010/main" val="1776100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28</a:t>
            </a:fld>
            <a:endParaRPr/>
          </a:p>
        </p:txBody>
      </p:sp>
    </p:spTree>
    <p:extLst>
      <p:ext uri="{BB962C8B-B14F-4D97-AF65-F5344CB8AC3E}">
        <p14:creationId xmlns:p14="http://schemas.microsoft.com/office/powerpoint/2010/main" val="424942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29</a:t>
            </a:fld>
            <a:endParaRPr/>
          </a:p>
        </p:txBody>
      </p:sp>
    </p:spTree>
    <p:extLst>
      <p:ext uri="{BB962C8B-B14F-4D97-AF65-F5344CB8AC3E}">
        <p14:creationId xmlns:p14="http://schemas.microsoft.com/office/powerpoint/2010/main" val="186028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
            </a:r>
            <a:r>
              <a:rPr lang="en-US" baseline="0" dirty="0" smtClean="0"/>
              <a:t> your own stack</a:t>
            </a:r>
            <a:r>
              <a:rPr lang="is-IS" baseline="0" dirty="0" smtClean="0"/>
              <a:t>… Java’s Stack implementation extends from the List ADT hence we can actually take out elements from the middle of the stack (which we don’t want). It is better to implement our own stack.</a:t>
            </a:r>
            <a:endParaRPr lang="en-US" dirty="0"/>
          </a:p>
        </p:txBody>
      </p:sp>
      <p:sp>
        <p:nvSpPr>
          <p:cNvPr id="4" name="Slide Number Placeholder 3"/>
          <p:cNvSpPr>
            <a:spLocks noGrp="1"/>
          </p:cNvSpPr>
          <p:nvPr>
            <p:ph type="sldNum" sz="quarter" idx="10"/>
          </p:nvPr>
        </p:nvSpPr>
        <p:spPr/>
        <p:txBody>
          <a:bodyPr/>
          <a:lstStyle/>
          <a:p>
            <a:fld id="{AF55194F-9B3D-5F42-86FC-B4C148977ADF}" type="slidenum">
              <a:rPr lang="en-US" smtClean="0"/>
              <a:t>6</a:t>
            </a:fld>
            <a:endParaRPr lang="en-US"/>
          </a:p>
        </p:txBody>
      </p:sp>
    </p:spTree>
    <p:extLst>
      <p:ext uri="{BB962C8B-B14F-4D97-AF65-F5344CB8AC3E}">
        <p14:creationId xmlns:p14="http://schemas.microsoft.com/office/powerpoint/2010/main" val="96135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
            </a:r>
            <a:r>
              <a:rPr lang="en-US" baseline="0" dirty="0" smtClean="0"/>
              <a:t> your own stack</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AF55194F-9B3D-5F42-86FC-B4C148977ADF}" type="slidenum">
              <a:rPr lang="en-US" smtClean="0"/>
              <a:t>7</a:t>
            </a:fld>
            <a:endParaRPr lang="en-US"/>
          </a:p>
        </p:txBody>
      </p:sp>
    </p:spTree>
    <p:extLst>
      <p:ext uri="{BB962C8B-B14F-4D97-AF65-F5344CB8AC3E}">
        <p14:creationId xmlns:p14="http://schemas.microsoft.com/office/powerpoint/2010/main" val="213886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Elaborate on how peek</a:t>
            </a:r>
            <a:r>
              <a:rPr lang="en-US" baseline="0" dirty="0" smtClean="0"/>
              <a:t> returns 10 but the top of the stack stays inside the stack.</a:t>
            </a:r>
            <a:endParaRPr lang="en-US" dirty="0"/>
          </a:p>
        </p:txBody>
      </p:sp>
      <p:sp>
        <p:nvSpPr>
          <p:cNvPr id="4" name="Slide Number Placeholder 3"/>
          <p:cNvSpPr>
            <a:spLocks noGrp="1"/>
          </p:cNvSpPr>
          <p:nvPr>
            <p:ph type="sldNum" sz="quarter" idx="10"/>
          </p:nvPr>
        </p:nvSpPr>
        <p:spPr/>
        <p:txBody>
          <a:bodyPr/>
          <a:lstStyle/>
          <a:p>
            <a:fld id="{AF55194F-9B3D-5F42-86FC-B4C148977ADF}" type="slidenum">
              <a:rPr lang="en-US" smtClean="0"/>
              <a:t>9</a:t>
            </a:fld>
            <a:endParaRPr lang="en-US"/>
          </a:p>
        </p:txBody>
      </p:sp>
    </p:spTree>
    <p:extLst>
      <p:ext uri="{BB962C8B-B14F-4D97-AF65-F5344CB8AC3E}">
        <p14:creationId xmlns:p14="http://schemas.microsoft.com/office/powerpoint/2010/main" val="164563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Elaborate on how pop</a:t>
            </a:r>
            <a:r>
              <a:rPr lang="en-US" baseline="0" dirty="0" smtClean="0"/>
              <a:t> returns 10 and remove the top element</a:t>
            </a:r>
            <a:endParaRPr lang="en-US" dirty="0"/>
          </a:p>
        </p:txBody>
      </p:sp>
      <p:sp>
        <p:nvSpPr>
          <p:cNvPr id="4" name="Slide Number Placeholder 3"/>
          <p:cNvSpPr>
            <a:spLocks noGrp="1"/>
          </p:cNvSpPr>
          <p:nvPr>
            <p:ph type="sldNum" sz="quarter" idx="10"/>
          </p:nvPr>
        </p:nvSpPr>
        <p:spPr/>
        <p:txBody>
          <a:bodyPr/>
          <a:lstStyle/>
          <a:p>
            <a:fld id="{AF55194F-9B3D-5F42-86FC-B4C148977ADF}" type="slidenum">
              <a:rPr lang="en-US" smtClean="0"/>
              <a:t>10</a:t>
            </a:fld>
            <a:endParaRPr lang="en-US"/>
          </a:p>
        </p:txBody>
      </p:sp>
    </p:spTree>
    <p:extLst>
      <p:ext uri="{BB962C8B-B14F-4D97-AF65-F5344CB8AC3E}">
        <p14:creationId xmlns:p14="http://schemas.microsoft.com/office/powerpoint/2010/main" val="472425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5194F-9B3D-5F42-86FC-B4C148977ADF}" type="slidenum">
              <a:rPr lang="en-US" smtClean="0"/>
              <a:t>11</a:t>
            </a:fld>
            <a:endParaRPr lang="en-US"/>
          </a:p>
        </p:txBody>
      </p:sp>
    </p:spTree>
    <p:extLst>
      <p:ext uri="{BB962C8B-B14F-4D97-AF65-F5344CB8AC3E}">
        <p14:creationId xmlns:p14="http://schemas.microsoft.com/office/powerpoint/2010/main" val="1298989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smtClean="0"/>
              <a:t>12</a:t>
            </a:fld>
            <a:endParaRPr lang="en-US"/>
          </a:p>
        </p:txBody>
      </p:sp>
    </p:spTree>
    <p:extLst>
      <p:ext uri="{BB962C8B-B14F-4D97-AF65-F5344CB8AC3E}">
        <p14:creationId xmlns:p14="http://schemas.microsoft.com/office/powerpoint/2010/main" val="1162944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C3AEFAF8-67B4-4411-AF17-7567074EA18E}" type="slidenum">
              <a:rPr lang="en-US" sz="1200" strike="noStrike" spc="-1">
                <a:solidFill>
                  <a:srgbClr val="000000"/>
                </a:solidFill>
                <a:uFill>
                  <a:solidFill>
                    <a:srgbClr val="FFFFFF"/>
                  </a:solidFill>
                </a:uFill>
                <a:latin typeface="+mn-lt"/>
                <a:ea typeface="+mn-ea"/>
              </a:rPr>
              <a:t>13</a:t>
            </a:fld>
            <a:endParaRPr/>
          </a:p>
        </p:txBody>
      </p:sp>
    </p:spTree>
    <p:extLst>
      <p:ext uri="{BB962C8B-B14F-4D97-AF65-F5344CB8AC3E}">
        <p14:creationId xmlns:p14="http://schemas.microsoft.com/office/powerpoint/2010/main" val="46506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D8A6A46-72A1-9646-9D2D-5C21F5969153}"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75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39FCE2-9AC1-ED4C-91D1-5A2F36970DD5}"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90415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FA909C-E16F-6F45-8574-EDE9788BA8A1}"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576816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E7619D-3932-2241-BEB5-96CF61829475}"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7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5BE29B-C9E9-7744-AB8F-04CB21EC11A9}"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47121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CD7141-DBED-964D-8990-AD2EB39F2CE7}"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869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AE4AE1-8E9D-D640-B3E3-03B3760FE5AB}"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39720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D715FB-CF9A-9448-B9B9-13B8E9F51828}" type="datetime1">
              <a:rPr lang="en-SG" smtClean="0"/>
              <a:t>15/3/17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298297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5FCEA2-325B-3B45-96E4-C5E490054DB6}" type="datetime1">
              <a:rPr lang="en-SG" smtClean="0"/>
              <a:t>15/3/17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49186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D6B089-081F-4C4C-81D3-C4EEE49C3D69}" type="datetime1">
              <a:rPr lang="en-SG" smtClean="0"/>
              <a:t>15/3/17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489199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5A2E1ED-28DF-DE46-8466-126159BA6888}" type="datetime1">
              <a:rPr lang="en-SG" smtClean="0"/>
              <a:t>15/3/17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6000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932E1E-B152-6D4F-BF6D-6F935DACB04C}"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44348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CA618-761E-0A40-89BE-C6FAC600D892}"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364104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C1879-670F-7549-B620-5847B66C7E32}"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111525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73864C-1FD2-5340-91FD-6D93EA6B0693}"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245929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636C7B-E48F-A845-970A-8A65BC031C8A}"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86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71447E-1FE9-BA40-9F69-18B2BDC9BFDE}"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570347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33CDAC-3104-E241-A258-27D16E01A660}"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107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705DCA-B4D1-2445-AB15-4FC2C5841B79}"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733363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0529AE-7CDB-E842-89A1-90FA9C3D5735}" type="datetime1">
              <a:rPr lang="en-SG" smtClean="0"/>
              <a:t>15/3/17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28437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49780A-FEA4-EA4F-8630-170CB976DE6F}" type="datetime1">
              <a:rPr lang="en-SG" smtClean="0"/>
              <a:t>15/3/17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649746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4926526-99E3-2340-A8BB-E9EE89A66ACE}" type="datetime1">
              <a:rPr lang="en-SG" smtClean="0"/>
              <a:t>15/3/17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31147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8BAB46-DB71-DA4D-9E93-0797B6422060}"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3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BD4538D-A96F-5F40-9C1B-7C4BA7E196B0}" type="datetime1">
              <a:rPr lang="en-SG" smtClean="0"/>
              <a:t>15/3/17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468709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3983C-F736-034F-97D3-6965378FE082}"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430116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51156F-3B20-E649-BC69-58F9B9DE85E1}"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3264331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2BADAC-0CE0-8047-888A-A36FE2DEEBE2}"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343469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5F5F1D9-C2E1-9849-9379-AD99FC46476C}"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625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467CBB-D867-6F4A-A1E6-A825DC7ECE8D}"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6846447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B323A0-82EC-7F42-8D96-0CA895B859C9}"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5582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FC12CD-DCB4-B540-897A-1D33D6E04502}"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9872061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A2E66D-A5E1-C945-86B8-F5EF9C93413F}" type="datetime1">
              <a:rPr lang="en-SG" smtClean="0"/>
              <a:t>15/3/17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515845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0DA5455-E7EB-F24A-AF98-41A1179E3E40}" type="datetime1">
              <a:rPr lang="en-SG" smtClean="0"/>
              <a:t>15/3/17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429482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029258-0703-FF41-84AA-8F7423E56DC9}"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773369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27B591-BBE1-AD4D-8E30-A12944A237C7}" type="datetime1">
              <a:rPr lang="en-SG" smtClean="0"/>
              <a:t>15/3/17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6234198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A22DD406-2D5C-9B46-86CC-55E8B4EA8100}" type="datetime1">
              <a:rPr lang="en-SG" smtClean="0"/>
              <a:t>15/3/17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244268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B03AE-D34C-AB4E-A0DB-FB7F82A0E40D}"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5753123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BB4F8A-FFBB-8B41-82C5-8840C874043A}"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965687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41D68E-74B3-2340-9512-8A699C5BF3FF}"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119469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8E7FA0-5BC2-AD48-A9E8-17E5FC132A30}"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7889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A985FD-A27A-9C45-8411-3AE31EE5C265}"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7725169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F30653-71A3-F943-A3F5-F3739DB99D4F}"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8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ED0FDB-C519-2247-8AB5-05B9DF6F7253}"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50994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AEF925-FBB9-FD4F-B7A6-3C4DE552980C}" type="datetime1">
              <a:rPr lang="en-SG" smtClean="0"/>
              <a:t>15/3/17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79938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7D44FD-3112-FF4F-A9EF-8422FD41E652}" type="datetime1">
              <a:rPr lang="en-SG" smtClean="0"/>
              <a:t>15/3/17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89481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FDF2F9-FF5B-6D44-A546-0178AAE6D111}" type="datetime1">
              <a:rPr lang="en-SG" smtClean="0"/>
              <a:t>15/3/17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598503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6E34AE-4539-8349-A533-69899C3E450C}" type="datetime1">
              <a:rPr lang="en-SG" smtClean="0"/>
              <a:t>15/3/17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34014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34D5F13-EB07-8B45-A441-A833B2A34352}" type="datetime1">
              <a:rPr lang="en-SG" smtClean="0"/>
              <a:t>15/3/17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037026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091826-FF6C-7244-A53F-3D1B1808C560}"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21408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8E2AED-34EE-7649-A037-B38895778DC6}"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9975899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9EDDAB-7BAF-5441-AEBB-7630158C1FF6}" type="datetime1">
              <a:rPr lang="en-SG" smtClean="0"/>
              <a:t>15/3/17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0889533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F1D91C2F-1589-8B47-8FD0-03E49101A962}" type="datetimeFigureOut">
              <a:rPr lang="en-US" smtClean="0">
                <a:solidFill>
                  <a:srgbClr val="CCD1B9"/>
                </a:solidFill>
              </a:rPr>
              <a:pPr/>
              <a:t>3/15/17</a:t>
            </a:fld>
            <a:endParaRPr lang="en-US">
              <a:solidFill>
                <a:srgbClr val="CCD1B9"/>
              </a:solidFill>
            </a:endParaRPr>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FB466EFB-2C0D-754A-B6DC-CED3BD38EA18}" type="slidenum">
              <a:rPr lang="en-US" smtClean="0"/>
              <a:pPr/>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solidFill>
                <a:srgbClr val="CCD1B9"/>
              </a:solidFill>
            </a:endParaRPr>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extLst>
      <p:ext uri="{BB962C8B-B14F-4D97-AF65-F5344CB8AC3E}">
        <p14:creationId xmlns:p14="http://schemas.microsoft.com/office/powerpoint/2010/main" val="5853150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5" name="Footer Placeholder 4"/>
          <p:cNvSpPr>
            <a:spLocks noGrp="1"/>
          </p:cNvSpPr>
          <p:nvPr>
            <p:ph type="ftr" sz="quarter" idx="11"/>
          </p:nvPr>
        </p:nvSpPr>
        <p:spPr/>
        <p:txBody>
          <a:bodyPr/>
          <a:lstStyle/>
          <a:p>
            <a:endParaRPr lang="en-US">
              <a:solidFill>
                <a:srgbClr val="534949"/>
              </a:solidFill>
            </a:endParaRPr>
          </a:p>
        </p:txBody>
      </p:sp>
      <p:sp>
        <p:nvSpPr>
          <p:cNvPr id="6" name="Slide Number Placeholder 5"/>
          <p:cNvSpPr>
            <a:spLocks noGrp="1"/>
          </p:cNvSpPr>
          <p:nvPr>
            <p:ph type="sldNum" sz="quarter" idx="12"/>
          </p:nvPr>
        </p:nvSpPr>
        <p:spPr/>
        <p:txBody>
          <a:bodyPr/>
          <a:lstStyle/>
          <a:p>
            <a:fld id="{FB466EFB-2C0D-754A-B6DC-CED3BD38EA18}" type="slidenum">
              <a:rPr lang="en-US" smtClean="0">
                <a:solidFill>
                  <a:srgbClr val="534949"/>
                </a:solidFill>
              </a:rPr>
              <a:pPr/>
              <a:t>‹#›</a:t>
            </a:fld>
            <a:endParaRPr lang="en-US">
              <a:solidFill>
                <a:srgbClr val="534949"/>
              </a:solidFill>
            </a:endParaRPr>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3777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F1D91C2F-1589-8B47-8FD0-03E49101A962}" type="datetimeFigureOut">
              <a:rPr lang="en-US" smtClean="0"/>
              <a:pPr/>
              <a:t>3/15/17</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FB466EFB-2C0D-754A-B6DC-CED3BD38EA18}" type="slidenum">
              <a:rPr lang="en-US" smtClean="0">
                <a:solidFill>
                  <a:srgbClr val="CCD1B9"/>
                </a:solidFill>
              </a:rPr>
              <a:pPr/>
              <a:t>‹#›</a:t>
            </a:fld>
            <a:endParaRPr lang="en-US">
              <a:solidFill>
                <a:srgbClr val="CCD1B9"/>
              </a:solidFill>
            </a:endParaRPr>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extLst>
      <p:ext uri="{BB962C8B-B14F-4D97-AF65-F5344CB8AC3E}">
        <p14:creationId xmlns:p14="http://schemas.microsoft.com/office/powerpoint/2010/main" val="21251137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6" name="Footer Placeholder 5"/>
          <p:cNvSpPr>
            <a:spLocks noGrp="1"/>
          </p:cNvSpPr>
          <p:nvPr>
            <p:ph type="ftr" sz="quarter" idx="11"/>
          </p:nvPr>
        </p:nvSpPr>
        <p:spPr/>
        <p:txBody>
          <a:bodyPr/>
          <a:lstStyle/>
          <a:p>
            <a:endParaRPr lang="en-US">
              <a:solidFill>
                <a:srgbClr val="534949"/>
              </a:solidFill>
            </a:endParaRPr>
          </a:p>
        </p:txBody>
      </p:sp>
      <p:sp>
        <p:nvSpPr>
          <p:cNvPr id="7" name="Slide Number Placeholder 6"/>
          <p:cNvSpPr>
            <a:spLocks noGrp="1"/>
          </p:cNvSpPr>
          <p:nvPr>
            <p:ph type="sldNum" sz="quarter" idx="12"/>
          </p:nvPr>
        </p:nvSpPr>
        <p:spPr/>
        <p:txBody>
          <a:bodyPr/>
          <a:lstStyle/>
          <a:p>
            <a:fld id="{FB466EFB-2C0D-754A-B6DC-CED3BD38EA18}" type="slidenum">
              <a:rPr lang="en-US" smtClean="0">
                <a:solidFill>
                  <a:srgbClr val="534949"/>
                </a:solidFill>
              </a:rPr>
              <a:pPr/>
              <a:t>‹#›</a:t>
            </a:fld>
            <a:endParaRPr lang="en-US">
              <a:solidFill>
                <a:srgbClr val="534949"/>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568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1EA22AC-F8FC-6447-B848-CDFA3A2899E1}" type="datetime1">
              <a:rPr lang="en-SG" smtClean="0"/>
              <a:t>15/3/17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679000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8" name="Footer Placeholder 7"/>
          <p:cNvSpPr>
            <a:spLocks noGrp="1"/>
          </p:cNvSpPr>
          <p:nvPr>
            <p:ph type="ftr" sz="quarter" idx="11"/>
          </p:nvPr>
        </p:nvSpPr>
        <p:spPr/>
        <p:txBody>
          <a:bodyPr/>
          <a:lstStyle/>
          <a:p>
            <a:endParaRPr lang="en-US">
              <a:solidFill>
                <a:srgbClr val="534949"/>
              </a:solidFill>
            </a:endParaRPr>
          </a:p>
        </p:txBody>
      </p:sp>
      <p:sp>
        <p:nvSpPr>
          <p:cNvPr id="9" name="Slide Number Placeholder 8"/>
          <p:cNvSpPr>
            <a:spLocks noGrp="1"/>
          </p:cNvSpPr>
          <p:nvPr>
            <p:ph type="sldNum" sz="quarter" idx="12"/>
          </p:nvPr>
        </p:nvSpPr>
        <p:spPr/>
        <p:txBody>
          <a:bodyPr/>
          <a:lstStyle/>
          <a:p>
            <a:fld id="{FB466EFB-2C0D-754A-B6DC-CED3BD38EA18}" type="slidenum">
              <a:rPr lang="en-US" smtClean="0">
                <a:solidFill>
                  <a:srgbClr val="534949"/>
                </a:solidFill>
              </a:rPr>
              <a:pPr/>
              <a:t>‹#›</a:t>
            </a:fld>
            <a:endParaRPr lang="en-US">
              <a:solidFill>
                <a:srgbClr val="534949"/>
              </a:solidFill>
            </a:endParaRPr>
          </a:p>
        </p:txBody>
      </p:sp>
      <p:sp>
        <p:nvSpPr>
          <p:cNvPr id="10" name="Title 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72949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4" name="Footer Placeholder 3"/>
          <p:cNvSpPr>
            <a:spLocks noGrp="1"/>
          </p:cNvSpPr>
          <p:nvPr>
            <p:ph type="ftr" sz="quarter" idx="11"/>
          </p:nvPr>
        </p:nvSpPr>
        <p:spPr/>
        <p:txBody>
          <a:bodyPr/>
          <a:lstStyle/>
          <a:p>
            <a:endParaRPr lang="en-US">
              <a:solidFill>
                <a:srgbClr val="534949"/>
              </a:solidFill>
            </a:endParaRPr>
          </a:p>
        </p:txBody>
      </p:sp>
      <p:sp>
        <p:nvSpPr>
          <p:cNvPr id="5" name="Slide Number Placeholder 4"/>
          <p:cNvSpPr>
            <a:spLocks noGrp="1"/>
          </p:cNvSpPr>
          <p:nvPr>
            <p:ph type="sldNum" sz="quarter" idx="12"/>
          </p:nvPr>
        </p:nvSpPr>
        <p:spPr/>
        <p:txBody>
          <a:bodyPr/>
          <a:lstStyle/>
          <a:p>
            <a:fld id="{FB466EFB-2C0D-754A-B6DC-CED3BD38EA18}" type="slidenum">
              <a:rPr lang="en-US" smtClean="0">
                <a:solidFill>
                  <a:srgbClr val="534949"/>
                </a:solidFill>
              </a:rPr>
              <a:pPr/>
              <a:t>‹#›</a:t>
            </a:fld>
            <a:endParaRPr lang="en-US">
              <a:solidFill>
                <a:srgbClr val="534949"/>
              </a:solidFill>
            </a:endParaRP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0872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Date Placeholder 1"/>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3" name="Footer Placeholder 2"/>
          <p:cNvSpPr>
            <a:spLocks noGrp="1"/>
          </p:cNvSpPr>
          <p:nvPr>
            <p:ph type="ftr" sz="quarter" idx="11"/>
          </p:nvPr>
        </p:nvSpPr>
        <p:spPr/>
        <p:txBody>
          <a:bodyPr/>
          <a:lstStyle/>
          <a:p>
            <a:endParaRPr lang="en-US">
              <a:solidFill>
                <a:srgbClr val="534949"/>
              </a:solidFill>
            </a:endParaRPr>
          </a:p>
        </p:txBody>
      </p:sp>
      <p:sp>
        <p:nvSpPr>
          <p:cNvPr id="4" name="Slide Number Placeholder 3"/>
          <p:cNvSpPr>
            <a:spLocks noGrp="1"/>
          </p:cNvSpPr>
          <p:nvPr>
            <p:ph type="sldNum" sz="quarter" idx="12"/>
          </p:nvPr>
        </p:nvSpPr>
        <p:spPr/>
        <p:txBody>
          <a:bodyPr/>
          <a:lstStyle/>
          <a:p>
            <a:fld id="{FB466EFB-2C0D-754A-B6DC-CED3BD38EA18}" type="slidenum">
              <a:rPr lang="en-US" smtClean="0">
                <a:solidFill>
                  <a:srgbClr val="534949"/>
                </a:solidFill>
              </a:rPr>
              <a:pPr/>
              <a:t>‹#›</a:t>
            </a:fld>
            <a:endParaRPr lang="en-US">
              <a:solidFill>
                <a:srgbClr val="534949"/>
              </a:solidFill>
            </a:endParaRPr>
          </a:p>
        </p:txBody>
      </p:sp>
    </p:spTree>
    <p:extLst>
      <p:ext uri="{BB962C8B-B14F-4D97-AF65-F5344CB8AC3E}">
        <p14:creationId xmlns:p14="http://schemas.microsoft.com/office/powerpoint/2010/main" val="4615664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6" name="Footer Placeholder 5"/>
          <p:cNvSpPr>
            <a:spLocks noGrp="1"/>
          </p:cNvSpPr>
          <p:nvPr>
            <p:ph type="ftr" sz="quarter" idx="11"/>
          </p:nvPr>
        </p:nvSpPr>
        <p:spPr/>
        <p:txBody>
          <a:bodyPr/>
          <a:lstStyle/>
          <a:p>
            <a:endParaRPr lang="en-US">
              <a:solidFill>
                <a:srgbClr val="534949"/>
              </a:solidFill>
            </a:endParaRPr>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B466EFB-2C0D-754A-B6DC-CED3BD38EA18}" type="slidenum">
              <a:rPr lang="en-US" smtClean="0"/>
              <a:pPr/>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extLst>
      <p:ext uri="{BB962C8B-B14F-4D97-AF65-F5344CB8AC3E}">
        <p14:creationId xmlns:p14="http://schemas.microsoft.com/office/powerpoint/2010/main" val="77861970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D91C2F-1589-8B47-8FD0-03E49101A962}" type="datetimeFigureOut">
              <a:rPr lang="en-US" smtClean="0">
                <a:solidFill>
                  <a:srgbClr val="CCD1B9"/>
                </a:solidFill>
              </a:rPr>
              <a:pPr/>
              <a:t>3/15/17</a:t>
            </a:fld>
            <a:endParaRPr lang="en-US">
              <a:solidFill>
                <a:srgbClr val="CCD1B9"/>
              </a:solidFill>
            </a:endParaRPr>
          </a:p>
        </p:txBody>
      </p:sp>
      <p:sp>
        <p:nvSpPr>
          <p:cNvPr id="6" name="Footer Placeholder 5"/>
          <p:cNvSpPr>
            <a:spLocks noGrp="1"/>
          </p:cNvSpPr>
          <p:nvPr>
            <p:ph type="ftr" sz="quarter" idx="11"/>
          </p:nvPr>
        </p:nvSpPr>
        <p:spPr/>
        <p:txBody>
          <a:bodyPr/>
          <a:lstStyle/>
          <a:p>
            <a:endParaRPr lang="en-US">
              <a:solidFill>
                <a:srgbClr val="CCD1B9"/>
              </a:solidFill>
            </a:endParaRPr>
          </a:p>
        </p:txBody>
      </p:sp>
      <p:sp>
        <p:nvSpPr>
          <p:cNvPr id="7" name="Slide Number Placeholder 6"/>
          <p:cNvSpPr>
            <a:spLocks noGrp="1"/>
          </p:cNvSpPr>
          <p:nvPr>
            <p:ph type="sldNum" sz="quarter" idx="12"/>
          </p:nvPr>
        </p:nvSpPr>
        <p:spPr/>
        <p:txBody>
          <a:bodyPr/>
          <a:lstStyle/>
          <a:p>
            <a:fld id="{FB466EFB-2C0D-754A-B6DC-CED3BD38EA18}" type="slidenum">
              <a:rPr lang="en-US" smtClean="0">
                <a:solidFill>
                  <a:srgbClr val="CCD1B9"/>
                </a:solidFill>
              </a:rPr>
              <a:pPr/>
              <a:t>‹#›</a:t>
            </a:fld>
            <a:endParaRPr lang="en-US">
              <a:solidFill>
                <a:srgbClr val="CCD1B9"/>
              </a:solidFill>
            </a:endParaRP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1881283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5" name="Footer Placeholder 4"/>
          <p:cNvSpPr>
            <a:spLocks noGrp="1"/>
          </p:cNvSpPr>
          <p:nvPr>
            <p:ph type="ftr" sz="quarter" idx="11"/>
          </p:nvPr>
        </p:nvSpPr>
        <p:spPr/>
        <p:txBody>
          <a:bodyPr/>
          <a:lstStyle/>
          <a:p>
            <a:endParaRPr lang="en-US">
              <a:solidFill>
                <a:srgbClr val="534949"/>
              </a:solidFill>
            </a:endParaRPr>
          </a:p>
        </p:txBody>
      </p:sp>
      <p:sp>
        <p:nvSpPr>
          <p:cNvPr id="6" name="Slide Number Placeholder 5"/>
          <p:cNvSpPr>
            <a:spLocks noGrp="1"/>
          </p:cNvSpPr>
          <p:nvPr>
            <p:ph type="sldNum" sz="quarter" idx="12"/>
          </p:nvPr>
        </p:nvSpPr>
        <p:spPr/>
        <p:txBody>
          <a:bodyPr/>
          <a:lstStyle/>
          <a:p>
            <a:fld id="{FB466EFB-2C0D-754A-B6DC-CED3BD38EA18}" type="slidenum">
              <a:rPr lang="en-US" smtClean="0">
                <a:solidFill>
                  <a:srgbClr val="534949"/>
                </a:solidFill>
              </a:rPr>
              <a:pPr/>
              <a:t>‹#›</a:t>
            </a:fld>
            <a:endParaRPr lang="en-US">
              <a:solidFill>
                <a:srgbClr val="534949"/>
              </a:solidFill>
            </a:endParaRPr>
          </a:p>
        </p:txBody>
      </p:sp>
    </p:spTree>
    <p:extLst>
      <p:ext uri="{BB962C8B-B14F-4D97-AF65-F5344CB8AC3E}">
        <p14:creationId xmlns:p14="http://schemas.microsoft.com/office/powerpoint/2010/main" val="8943134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D91C2F-1589-8B47-8FD0-03E49101A962}" type="datetimeFigureOut">
              <a:rPr lang="en-US" smtClean="0">
                <a:solidFill>
                  <a:srgbClr val="534949"/>
                </a:solidFill>
              </a:rPr>
              <a:pPr/>
              <a:t>3/15/17</a:t>
            </a:fld>
            <a:endParaRPr lang="en-US">
              <a:solidFill>
                <a:srgbClr val="534949"/>
              </a:solidFill>
            </a:endParaRPr>
          </a:p>
        </p:txBody>
      </p:sp>
      <p:sp>
        <p:nvSpPr>
          <p:cNvPr id="5" name="Footer Placeholder 4"/>
          <p:cNvSpPr>
            <a:spLocks noGrp="1"/>
          </p:cNvSpPr>
          <p:nvPr>
            <p:ph type="ftr" sz="quarter" idx="11"/>
          </p:nvPr>
        </p:nvSpPr>
        <p:spPr/>
        <p:txBody>
          <a:bodyPr/>
          <a:lstStyle/>
          <a:p>
            <a:endParaRPr lang="en-US">
              <a:solidFill>
                <a:srgbClr val="534949"/>
              </a:solidFill>
            </a:endParaRP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B466EFB-2C0D-754A-B6DC-CED3BD38EA18}" type="slidenum">
              <a:rPr lang="en-US" smtClean="0">
                <a:solidFill>
                  <a:srgbClr val="CCD1B9"/>
                </a:solidFill>
              </a:rPr>
              <a:pPr/>
              <a:t>‹#›</a:t>
            </a:fld>
            <a:endParaRPr lang="en-US">
              <a:solidFill>
                <a:srgbClr val="CCD1B9"/>
              </a:solidFill>
            </a:endParaRPr>
          </a:p>
        </p:txBody>
      </p:sp>
    </p:spTree>
    <p:extLst>
      <p:ext uri="{BB962C8B-B14F-4D97-AF65-F5344CB8AC3E}">
        <p14:creationId xmlns:p14="http://schemas.microsoft.com/office/powerpoint/2010/main" val="1413425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Date Placeholder 1"/>
          <p:cNvSpPr>
            <a:spLocks noGrp="1"/>
          </p:cNvSpPr>
          <p:nvPr>
            <p:ph type="dt" sz="half" idx="10"/>
          </p:nvPr>
        </p:nvSpPr>
        <p:spPr/>
        <p:txBody>
          <a:bodyPr/>
          <a:lstStyle/>
          <a:p>
            <a:fld id="{72968126-03FC-49C0-B9B8-2B561CCC3D90}" type="datetime1">
              <a:rPr lang="en-US" smtClean="0">
                <a:solidFill>
                  <a:srgbClr val="534949"/>
                </a:solidFill>
              </a:rPr>
              <a:pPr/>
              <a:t>3/15/17</a:t>
            </a:fld>
            <a:endParaRPr lang="en-US" dirty="0">
              <a:solidFill>
                <a:srgbClr val="534949"/>
              </a:solidFill>
            </a:endParaRPr>
          </a:p>
        </p:txBody>
      </p:sp>
      <p:sp>
        <p:nvSpPr>
          <p:cNvPr id="3" name="Footer Placeholder 2"/>
          <p:cNvSpPr>
            <a:spLocks noGrp="1"/>
          </p:cNvSpPr>
          <p:nvPr>
            <p:ph type="ftr" sz="quarter" idx="11"/>
          </p:nvPr>
        </p:nvSpPr>
        <p:spPr/>
        <p:txBody>
          <a:bodyPr/>
          <a:lstStyle/>
          <a:p>
            <a:endParaRPr lang="en-US" dirty="0">
              <a:solidFill>
                <a:srgbClr val="534949"/>
              </a:solidFill>
            </a:endParaRPr>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rgbClr val="534949"/>
                </a:solidFill>
              </a:rPr>
              <a:pPr/>
              <a:t>‹#›</a:t>
            </a:fld>
            <a:endParaRPr lang="en-US" dirty="0">
              <a:solidFill>
                <a:srgbClr val="534949"/>
              </a:solidFill>
            </a:endParaRPr>
          </a:p>
        </p:txBody>
      </p:sp>
      <p:sp>
        <p:nvSpPr>
          <p:cNvPr id="6" name="Title 12"/>
          <p:cNvSpPr>
            <a:spLocks noGrp="1"/>
          </p:cNvSpPr>
          <p:nvPr>
            <p:ph type="title"/>
          </p:nvPr>
        </p:nvSpPr>
        <p:spPr>
          <a:xfrm>
            <a:off x="457200" y="2052960"/>
            <a:ext cx="8229600" cy="1828800"/>
          </a:xfrm>
        </p:spPr>
        <p:txBody>
          <a:bodyPr/>
          <a:lstStyle>
            <a:lvl1pPr algn="ctr">
              <a:defRPr sz="4200" spc="150" baseline="0">
                <a:solidFill>
                  <a:schemeClr val="tx2"/>
                </a:solidFill>
              </a:defRPr>
            </a:lvl1pPr>
          </a:lstStyle>
          <a:p>
            <a:r>
              <a:rPr lang="en-US" smtClean="0"/>
              <a:t>Click to edit Master title style</a:t>
            </a:r>
            <a:endParaRPr lang="en-US" dirty="0"/>
          </a:p>
        </p:txBody>
      </p:sp>
      <p:sp>
        <p:nvSpPr>
          <p:cNvPr id="7" name="Text Placeholder 2"/>
          <p:cNvSpPr>
            <a:spLocks noGrp="1"/>
          </p:cNvSpPr>
          <p:nvPr>
            <p:ph type="body" idx="1"/>
          </p:nvPr>
        </p:nvSpPr>
        <p:spPr>
          <a:xfrm>
            <a:off x="1752600" y="4038600"/>
            <a:ext cx="5486400" cy="812800"/>
          </a:xfrm>
        </p:spPr>
        <p:txBody>
          <a:bodyPr anchor="ctr"/>
          <a:lstStyle>
            <a:lvl1pPr marL="0" indent="0" algn="ctr">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518090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pPr algn="ctr"/>
            <a:fld id="{047E157E-8DCB-4F70-A0AF-5EB586A91DD4}" type="datetime1">
              <a:rPr lang="en-US" smtClean="0">
                <a:solidFill>
                  <a:srgbClr val="FFFFFF"/>
                </a:solidFill>
              </a:rPr>
              <a:pPr algn="ctr"/>
              <a:t>3/15/17</a:t>
            </a:fld>
            <a:endParaRPr lang="en-US" sz="2000" dirty="0">
              <a:solidFill>
                <a:srgbClr val="FFFFFF"/>
              </a:solidFill>
            </a:endParaRPr>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F82E0A0-C266-4798-8C8F-B9F91E9DA37E}" type="slidenum">
              <a:rPr lang="en-US" smtClean="0">
                <a:solidFill>
                  <a:srgbClr val="534949"/>
                </a:solidFill>
              </a:rPr>
              <a:pPr/>
              <a:t>‹#›</a:t>
            </a:fld>
            <a:endParaRPr lang="en-US" dirty="0">
              <a:solidFill>
                <a:srgbClr val="534949"/>
              </a:solidFill>
            </a:endParaRPr>
          </a:p>
        </p:txBody>
      </p:sp>
      <p:sp>
        <p:nvSpPr>
          <p:cNvPr id="12" name="Footer Placeholder 11"/>
          <p:cNvSpPr>
            <a:spLocks noGrp="1"/>
          </p:cNvSpPr>
          <p:nvPr>
            <p:ph type="ftr" sz="quarter" idx="12"/>
          </p:nvPr>
        </p:nvSpPr>
        <p:spPr/>
        <p:txBody>
          <a:bodyPr/>
          <a:lstStyle>
            <a:lvl1pPr>
              <a:defRPr>
                <a:solidFill>
                  <a:schemeClr val="bg2"/>
                </a:solidFill>
              </a:defRPr>
            </a:lvl1pPr>
          </a:lstStyle>
          <a:p>
            <a:pPr algn="r"/>
            <a:endParaRPr lang="en-US" dirty="0">
              <a:solidFill>
                <a:srgbClr val="534949"/>
              </a:solidFill>
            </a:endParaRPr>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extLst>
      <p:ext uri="{BB962C8B-B14F-4D97-AF65-F5344CB8AC3E}">
        <p14:creationId xmlns:p14="http://schemas.microsoft.com/office/powerpoint/2010/main" val="10891733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7" name="Rectangle 6"/>
          <p:cNvSpPr/>
          <p:nvPr/>
        </p:nvSpPr>
        <p:spPr>
          <a:xfrm>
            <a:off x="4648200" y="152399"/>
            <a:ext cx="43200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400" y="153923"/>
            <a:ext cx="43200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0" name="Date Placeholder 9"/>
          <p:cNvSpPr>
            <a:spLocks noGrp="1"/>
          </p:cNvSpPr>
          <p:nvPr>
            <p:ph type="dt" sz="half" idx="10"/>
          </p:nvPr>
        </p:nvSpPr>
        <p:spPr/>
        <p:txBody>
          <a:bodyPr/>
          <a:lstStyle>
            <a:lvl1pPr>
              <a:defRPr>
                <a:solidFill>
                  <a:schemeClr val="bg2"/>
                </a:solidFill>
              </a:defRPr>
            </a:lvl1pPr>
          </a:lstStyle>
          <a:p>
            <a:pPr algn="ctr"/>
            <a:fld id="{047E157E-8DCB-4F70-A0AF-5EB586A91DD4}" type="datetime1">
              <a:rPr lang="en-US" smtClean="0">
                <a:solidFill>
                  <a:srgbClr val="FFFFFF"/>
                </a:solidFill>
              </a:rPr>
              <a:pPr algn="ctr"/>
              <a:t>3/15/17</a:t>
            </a:fld>
            <a:endParaRPr lang="en-US" sz="2000" dirty="0">
              <a:solidFill>
                <a:srgbClr val="FFFFFF"/>
              </a:solidFill>
            </a:endParaRPr>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F82E0A0-C266-4798-8C8F-B9F91E9DA37E}" type="slidenum">
              <a:rPr lang="en-US" smtClean="0">
                <a:solidFill>
                  <a:srgbClr val="534949"/>
                </a:solidFill>
              </a:rPr>
              <a:pPr/>
              <a:t>‹#›</a:t>
            </a:fld>
            <a:endParaRPr lang="en-US" dirty="0">
              <a:solidFill>
                <a:srgbClr val="534949"/>
              </a:solidFill>
            </a:endParaRPr>
          </a:p>
        </p:txBody>
      </p:sp>
      <p:sp>
        <p:nvSpPr>
          <p:cNvPr id="12" name="Footer Placeholder 11"/>
          <p:cNvSpPr>
            <a:spLocks noGrp="1"/>
          </p:cNvSpPr>
          <p:nvPr>
            <p:ph type="ftr" sz="quarter" idx="12"/>
          </p:nvPr>
        </p:nvSpPr>
        <p:spPr/>
        <p:txBody>
          <a:bodyPr/>
          <a:lstStyle>
            <a:lvl1pPr>
              <a:defRPr>
                <a:solidFill>
                  <a:schemeClr val="bg2"/>
                </a:solidFill>
              </a:defRPr>
            </a:lvl1pPr>
          </a:lstStyle>
          <a:p>
            <a:pPr algn="r"/>
            <a:endParaRPr lang="en-US" dirty="0">
              <a:solidFill>
                <a:srgbClr val="534949"/>
              </a:solidFill>
            </a:endParaRPr>
          </a:p>
        </p:txBody>
      </p:sp>
      <p:sp>
        <p:nvSpPr>
          <p:cNvPr id="9" name="Content Placeholder 2"/>
          <p:cNvSpPr>
            <a:spLocks noGrp="1"/>
          </p:cNvSpPr>
          <p:nvPr>
            <p:ph idx="1"/>
          </p:nvPr>
        </p:nvSpPr>
        <p:spPr>
          <a:xfrm>
            <a:off x="381001" y="1701801"/>
            <a:ext cx="3886200" cy="44246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3"/>
          </p:nvPr>
        </p:nvSpPr>
        <p:spPr>
          <a:xfrm>
            <a:off x="4876800" y="1701801"/>
            <a:ext cx="3886200" cy="44246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Placeholder 1"/>
          <p:cNvSpPr>
            <a:spLocks noGrp="1"/>
          </p:cNvSpPr>
          <p:nvPr>
            <p:ph type="title"/>
          </p:nvPr>
        </p:nvSpPr>
        <p:spPr>
          <a:xfrm>
            <a:off x="381000" y="355847"/>
            <a:ext cx="3886200" cy="1054395"/>
          </a:xfrm>
          <a:prstGeom prst="rect">
            <a:avLst/>
          </a:prstGeom>
        </p:spPr>
        <p:txBody>
          <a:bodyPr vert="horz" lIns="91440" tIns="45720" rIns="91440" bIns="45720" rtlCol="0" anchor="ctr">
            <a:noAutofit/>
          </a:bodyPr>
          <a:lstStyle>
            <a:lvl1pPr>
              <a:defRPr sz="2000"/>
            </a:lvl1pPr>
          </a:lstStyle>
          <a:p>
            <a:r>
              <a:rPr lang="en-US" smtClean="0"/>
              <a:t>Click to edit Master title style</a:t>
            </a:r>
            <a:endParaRPr lang="en-US" dirty="0"/>
          </a:p>
        </p:txBody>
      </p:sp>
      <p:sp>
        <p:nvSpPr>
          <p:cNvPr id="13" name="Title Placeholder 1"/>
          <p:cNvSpPr txBox="1">
            <a:spLocks/>
          </p:cNvSpPr>
          <p:nvPr userDrawn="1"/>
        </p:nvSpPr>
        <p:spPr>
          <a:xfrm>
            <a:off x="4876800" y="381001"/>
            <a:ext cx="3886200" cy="105439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000" kern="1200" cap="all" spc="200" baseline="0">
                <a:ln>
                  <a:noFill/>
                </a:ln>
                <a:solidFill>
                  <a:schemeClr val="bg1"/>
                </a:solidFill>
                <a:effectLst/>
                <a:latin typeface="+mj-lt"/>
                <a:ea typeface="+mj-ea"/>
                <a:cs typeface="+mj-cs"/>
              </a:defRPr>
            </a:lvl1pPr>
          </a:lstStyle>
          <a:p>
            <a:r>
              <a:rPr lang="en-US" smtClean="0">
                <a:solidFill>
                  <a:prstClr val="white"/>
                </a:solidFill>
              </a:rPr>
              <a:t>Click to edit Master title style</a:t>
            </a:r>
            <a:endParaRPr lang="en-US" dirty="0">
              <a:solidFill>
                <a:prstClr val="white"/>
              </a:solidFill>
            </a:endParaRPr>
          </a:p>
        </p:txBody>
      </p:sp>
    </p:spTree>
    <p:extLst>
      <p:ext uri="{BB962C8B-B14F-4D97-AF65-F5344CB8AC3E}">
        <p14:creationId xmlns:p14="http://schemas.microsoft.com/office/powerpoint/2010/main" val="9473711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4AE1EF-9003-4142-8CAF-DCC21D24DD24}" type="datetime1">
              <a:rPr lang="en-SG" smtClean="0"/>
              <a:t>15/3/17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387824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606EA6-EFEA-4C30-9264-4F9291A5780D}" type="datetime1">
              <a:rPr lang="en-US" smtClean="0">
                <a:solidFill>
                  <a:srgbClr val="534949"/>
                </a:solidFill>
              </a:rPr>
              <a:pPr/>
              <a:t>3/15/17</a:t>
            </a:fld>
            <a:endParaRPr lang="en-US" sz="1400" dirty="0">
              <a:solidFill>
                <a:srgbClr val="534949"/>
              </a:solidFill>
            </a:endParaRPr>
          </a:p>
        </p:txBody>
      </p:sp>
      <p:sp>
        <p:nvSpPr>
          <p:cNvPr id="4" name="Footer Placeholder 3"/>
          <p:cNvSpPr>
            <a:spLocks noGrp="1"/>
          </p:cNvSpPr>
          <p:nvPr>
            <p:ph type="ftr" sz="quarter" idx="11"/>
          </p:nvPr>
        </p:nvSpPr>
        <p:spPr/>
        <p:txBody>
          <a:bodyPr/>
          <a:lstStyle/>
          <a:p>
            <a:pPr algn="r"/>
            <a:endParaRPr lang="en-US" sz="1400" dirty="0">
              <a:solidFill>
                <a:srgbClr val="534949"/>
              </a:solidFill>
            </a:endParaRPr>
          </a:p>
        </p:txBody>
      </p:sp>
      <p:sp>
        <p:nvSpPr>
          <p:cNvPr id="5" name="Slide Number Placeholder 4"/>
          <p:cNvSpPr>
            <a:spLocks noGrp="1"/>
          </p:cNvSpPr>
          <p:nvPr>
            <p:ph type="sldNum" sz="quarter" idx="12"/>
          </p:nvPr>
        </p:nvSpPr>
        <p:spPr/>
        <p:txBody>
          <a:bodyPr/>
          <a:lstStyle/>
          <a:p>
            <a:fld id="{8F82E0A0-C266-4798-8C8F-B9F91E9DA37E}" type="slidenum">
              <a:rPr lang="en-US" sz="1400" b="1" smtClean="0">
                <a:solidFill>
                  <a:srgbClr val="FFFFFF"/>
                </a:solidFill>
              </a:rPr>
              <a:pPr/>
              <a:t>‹#›</a:t>
            </a:fld>
            <a:endParaRPr lang="en-US" sz="1400" b="1" dirty="0">
              <a:solidFill>
                <a:srgbClr val="FFFFFF"/>
              </a:solidFill>
            </a:endParaRPr>
          </a:p>
        </p:txBody>
      </p:sp>
    </p:spTree>
    <p:extLst>
      <p:ext uri="{BB962C8B-B14F-4D97-AF65-F5344CB8AC3E}">
        <p14:creationId xmlns:p14="http://schemas.microsoft.com/office/powerpoint/2010/main" val="18965701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solidFill>
                  <a:srgbClr val="534949"/>
                </a:solidFill>
              </a:rPr>
              <a:pPr/>
              <a:t>3/15/17</a:t>
            </a:fld>
            <a:endParaRPr lang="en-US" sz="1400" dirty="0">
              <a:solidFill>
                <a:srgbClr val="534949"/>
              </a:solidFill>
            </a:endParaRPr>
          </a:p>
        </p:txBody>
      </p:sp>
      <p:sp>
        <p:nvSpPr>
          <p:cNvPr id="5" name="Footer Placeholder 4"/>
          <p:cNvSpPr>
            <a:spLocks noGrp="1"/>
          </p:cNvSpPr>
          <p:nvPr>
            <p:ph type="ftr" sz="quarter" idx="11"/>
          </p:nvPr>
        </p:nvSpPr>
        <p:spPr/>
        <p:txBody>
          <a:bodyPr/>
          <a:lstStyle/>
          <a:p>
            <a:pPr algn="r"/>
            <a:endParaRPr lang="en-US" sz="1400" dirty="0">
              <a:solidFill>
                <a:srgbClr val="534949"/>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z="1400" b="1" smtClean="0">
                <a:solidFill>
                  <a:srgbClr val="FFFFFF"/>
                </a:solidFill>
              </a:rPr>
              <a:pPr/>
              <a:t>‹#›</a:t>
            </a:fld>
            <a:endParaRPr lang="en-US" sz="1400" b="1" dirty="0">
              <a:solidFill>
                <a:srgbClr val="FFFFFF"/>
              </a:solidFill>
            </a:endParaRPr>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83571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Text Placeholder 2"/>
          <p:cNvSpPr>
            <a:spLocks noGrp="1"/>
          </p:cNvSpPr>
          <p:nvPr>
            <p:ph type="body" idx="1"/>
          </p:nvPr>
        </p:nvSpPr>
        <p:spPr>
          <a:xfrm>
            <a:off x="7162801"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6FCF9F07-3BC7-4570-B054-79111B0A380C}" type="datetime1">
              <a:rPr lang="en-US" smtClean="0"/>
              <a:pPr/>
              <a:t>3/15/17</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F82E0A0-C266-4798-8C8F-B9F91E9DA37E}" type="slidenum">
              <a:rPr lang="en-US" sz="2400" b="1" smtClean="0">
                <a:solidFill>
                  <a:srgbClr val="FFFFFF"/>
                </a:solidFill>
              </a:rPr>
              <a:pPr/>
              <a:t>‹#›</a:t>
            </a:fld>
            <a:endParaRPr lang="en-US" sz="2400" dirty="0">
              <a:solidFill>
                <a:srgbClr val="FFFFFF"/>
              </a:solidFill>
            </a:endParaRPr>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extLst>
      <p:ext uri="{BB962C8B-B14F-4D97-AF65-F5344CB8AC3E}">
        <p14:creationId xmlns:p14="http://schemas.microsoft.com/office/powerpoint/2010/main" val="19608129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606EA6-EFEA-4C30-9264-4F9291A5780D}" type="datetime1">
              <a:rPr lang="en-US" smtClean="0">
                <a:solidFill>
                  <a:srgbClr val="534949"/>
                </a:solidFill>
              </a:rPr>
              <a:pPr/>
              <a:t>3/15/17</a:t>
            </a:fld>
            <a:endParaRPr lang="en-US">
              <a:solidFill>
                <a:srgbClr val="534949"/>
              </a:solidFill>
            </a:endParaRPr>
          </a:p>
        </p:txBody>
      </p:sp>
      <p:sp>
        <p:nvSpPr>
          <p:cNvPr id="6" name="Footer Placeholder 5"/>
          <p:cNvSpPr>
            <a:spLocks noGrp="1"/>
          </p:cNvSpPr>
          <p:nvPr>
            <p:ph type="ftr" sz="quarter" idx="11"/>
          </p:nvPr>
        </p:nvSpPr>
        <p:spPr/>
        <p:txBody>
          <a:bodyPr/>
          <a:lstStyle/>
          <a:p>
            <a:endParaRPr lang="en-US">
              <a:solidFill>
                <a:srgbClr val="534949"/>
              </a:solidFill>
            </a:endParaRPr>
          </a:p>
        </p:txBody>
      </p:sp>
      <p:sp>
        <p:nvSpPr>
          <p:cNvPr id="7" name="Slide Number Placeholder 6"/>
          <p:cNvSpPr>
            <a:spLocks noGrp="1"/>
          </p:cNvSpPr>
          <p:nvPr>
            <p:ph type="sldNum" sz="quarter" idx="12"/>
          </p:nvPr>
        </p:nvSpPr>
        <p:spPr/>
        <p:txBody>
          <a:bodyPr/>
          <a:lstStyle/>
          <a:p>
            <a:fld id="{8F82E0A0-C266-4798-8C8F-B9F91E9DA37E}" type="slidenum">
              <a:rPr lang="en-US" sz="1400" b="1" smtClean="0">
                <a:solidFill>
                  <a:srgbClr val="FFFFFF"/>
                </a:solidFill>
              </a:rPr>
              <a:pPr/>
              <a:t>‹#›</a:t>
            </a:fld>
            <a:endParaRPr lang="en-US">
              <a:solidFill>
                <a:srgbClr val="534949"/>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7053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7"/>
            <a:ext cx="4040188" cy="639763"/>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7" y="1722437"/>
            <a:ext cx="4041775" cy="639763"/>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438400"/>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06EA6-EFEA-4C30-9264-4F9291A5780D}" type="datetime1">
              <a:rPr lang="en-US" smtClean="0">
                <a:solidFill>
                  <a:srgbClr val="534949"/>
                </a:solidFill>
              </a:rPr>
              <a:pPr/>
              <a:t>3/15/17</a:t>
            </a:fld>
            <a:endParaRPr lang="en-US">
              <a:solidFill>
                <a:srgbClr val="534949"/>
              </a:solidFill>
            </a:endParaRPr>
          </a:p>
        </p:txBody>
      </p:sp>
      <p:sp>
        <p:nvSpPr>
          <p:cNvPr id="8" name="Footer Placeholder 7"/>
          <p:cNvSpPr>
            <a:spLocks noGrp="1"/>
          </p:cNvSpPr>
          <p:nvPr>
            <p:ph type="ftr" sz="quarter" idx="11"/>
          </p:nvPr>
        </p:nvSpPr>
        <p:spPr/>
        <p:txBody>
          <a:bodyPr/>
          <a:lstStyle/>
          <a:p>
            <a:endParaRPr lang="en-US">
              <a:solidFill>
                <a:srgbClr val="534949"/>
              </a:solidFill>
            </a:endParaRPr>
          </a:p>
        </p:txBody>
      </p:sp>
      <p:sp>
        <p:nvSpPr>
          <p:cNvPr id="9" name="Slide Number Placeholder 8"/>
          <p:cNvSpPr>
            <a:spLocks noGrp="1"/>
          </p:cNvSpPr>
          <p:nvPr>
            <p:ph type="sldNum" sz="quarter" idx="12"/>
          </p:nvPr>
        </p:nvSpPr>
        <p:spPr/>
        <p:txBody>
          <a:bodyPr/>
          <a:lstStyle/>
          <a:p>
            <a:fld id="{8F82E0A0-C266-4798-8C8F-B9F91E9DA37E}" type="slidenum">
              <a:rPr lang="en-US" sz="1400" b="1" smtClean="0">
                <a:solidFill>
                  <a:srgbClr val="FFFFFF"/>
                </a:solidFill>
              </a:rPr>
              <a:pPr/>
              <a:t>‹#›</a:t>
            </a:fld>
            <a:endParaRPr lang="en-US">
              <a:solidFill>
                <a:srgbClr val="534949"/>
              </a:solidFill>
            </a:endParaRPr>
          </a:p>
        </p:txBody>
      </p:sp>
      <p:sp>
        <p:nvSpPr>
          <p:cNvPr id="10" name="Title 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5354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FADB5D-B7A0-47E3-AD2D-B1A6F8614213}" type="datetime1">
              <a:rPr lang="en-US" smtClean="0">
                <a:solidFill>
                  <a:srgbClr val="534949"/>
                </a:solidFill>
              </a:rPr>
              <a:pPr/>
              <a:t>3/15/17</a:t>
            </a:fld>
            <a:endParaRPr lang="en-US">
              <a:solidFill>
                <a:srgbClr val="534949"/>
              </a:solidFill>
            </a:endParaRPr>
          </a:p>
        </p:txBody>
      </p:sp>
      <p:sp>
        <p:nvSpPr>
          <p:cNvPr id="4" name="Footer Placeholder 3"/>
          <p:cNvSpPr>
            <a:spLocks noGrp="1"/>
          </p:cNvSpPr>
          <p:nvPr>
            <p:ph type="ftr" sz="quarter" idx="11"/>
          </p:nvPr>
        </p:nvSpPr>
        <p:spPr/>
        <p:txBody>
          <a:bodyPr/>
          <a:lstStyle/>
          <a:p>
            <a:endParaRPr lang="en-US">
              <a:solidFill>
                <a:srgbClr val="534949"/>
              </a:solidFill>
            </a:endParaRPr>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84397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Date Placeholder 1"/>
          <p:cNvSpPr>
            <a:spLocks noGrp="1"/>
          </p:cNvSpPr>
          <p:nvPr>
            <p:ph type="dt" sz="half" idx="10"/>
          </p:nvPr>
        </p:nvSpPr>
        <p:spPr/>
        <p:txBody>
          <a:bodyPr/>
          <a:lstStyle/>
          <a:p>
            <a:fld id="{72968126-03FC-49C0-B9B8-2B561CCC3D90}" type="datetime1">
              <a:rPr lang="en-US" smtClean="0">
                <a:solidFill>
                  <a:srgbClr val="534949"/>
                </a:solidFill>
              </a:rPr>
              <a:pPr/>
              <a:t>3/15/17</a:t>
            </a:fld>
            <a:endParaRPr lang="en-US" dirty="0">
              <a:solidFill>
                <a:srgbClr val="534949"/>
              </a:solidFill>
            </a:endParaRPr>
          </a:p>
        </p:txBody>
      </p:sp>
      <p:sp>
        <p:nvSpPr>
          <p:cNvPr id="3" name="Footer Placeholder 2"/>
          <p:cNvSpPr>
            <a:spLocks noGrp="1"/>
          </p:cNvSpPr>
          <p:nvPr>
            <p:ph type="ftr" sz="quarter" idx="11"/>
          </p:nvPr>
        </p:nvSpPr>
        <p:spPr/>
        <p:txBody>
          <a:bodyPr/>
          <a:lstStyle/>
          <a:p>
            <a:endParaRPr lang="en-US" dirty="0">
              <a:solidFill>
                <a:srgbClr val="534949"/>
              </a:solidFill>
            </a:endParaRPr>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rgbClr val="534949"/>
                </a:solidFill>
              </a:rPr>
              <a:pPr/>
              <a:t>‹#›</a:t>
            </a:fld>
            <a:endParaRPr lang="en-US" dirty="0">
              <a:solidFill>
                <a:srgbClr val="534949"/>
              </a:solidFill>
            </a:endParaRPr>
          </a:p>
        </p:txBody>
      </p:sp>
      <p:sp>
        <p:nvSpPr>
          <p:cNvPr id="6" name="Title 12"/>
          <p:cNvSpPr>
            <a:spLocks noGrp="1"/>
          </p:cNvSpPr>
          <p:nvPr>
            <p:ph type="title"/>
          </p:nvPr>
        </p:nvSpPr>
        <p:spPr>
          <a:xfrm>
            <a:off x="457200" y="2052960"/>
            <a:ext cx="8229600" cy="1828800"/>
          </a:xfrm>
        </p:spPr>
        <p:txBody>
          <a:bodyPr/>
          <a:lstStyle>
            <a:lvl1pPr algn="ctr">
              <a:defRPr sz="4200" spc="150" baseline="0">
                <a:solidFill>
                  <a:schemeClr val="tx2"/>
                </a:solidFill>
              </a:defRPr>
            </a:lvl1pPr>
          </a:lstStyle>
          <a:p>
            <a:r>
              <a:rPr lang="en-US" smtClean="0"/>
              <a:t>Click to edit Master title style</a:t>
            </a:r>
            <a:endParaRPr lang="en-US" dirty="0"/>
          </a:p>
        </p:txBody>
      </p:sp>
      <p:sp>
        <p:nvSpPr>
          <p:cNvPr id="7" name="Text Placeholder 2"/>
          <p:cNvSpPr>
            <a:spLocks noGrp="1"/>
          </p:cNvSpPr>
          <p:nvPr>
            <p:ph type="body" idx="1"/>
          </p:nvPr>
        </p:nvSpPr>
        <p:spPr>
          <a:xfrm>
            <a:off x="1752600" y="4038600"/>
            <a:ext cx="5486400" cy="812800"/>
          </a:xfrm>
        </p:spPr>
        <p:txBody>
          <a:bodyPr anchor="ctr"/>
          <a:lstStyle>
            <a:lvl1pPr marL="0" indent="0" algn="ctr">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0548711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Content Placeholder 2"/>
          <p:cNvSpPr>
            <a:spLocks noGrp="1"/>
          </p:cNvSpPr>
          <p:nvPr>
            <p:ph idx="1"/>
          </p:nvPr>
        </p:nvSpPr>
        <p:spPr>
          <a:xfrm>
            <a:off x="609600" y="304801"/>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A8198-4617-485E-9585-4840B69DBBA6}" type="datetime1">
              <a:rPr lang="en-US" smtClean="0">
                <a:solidFill>
                  <a:srgbClr val="534949"/>
                </a:solidFill>
              </a:rPr>
              <a:pPr/>
              <a:t>3/15/17</a:t>
            </a:fld>
            <a:endParaRPr lang="en-US">
              <a:solidFill>
                <a:srgbClr val="534949"/>
              </a:solidFill>
            </a:endParaRPr>
          </a:p>
        </p:txBody>
      </p:sp>
      <p:sp>
        <p:nvSpPr>
          <p:cNvPr id="6" name="Footer Placeholder 5"/>
          <p:cNvSpPr>
            <a:spLocks noGrp="1"/>
          </p:cNvSpPr>
          <p:nvPr>
            <p:ph type="ftr" sz="quarter" idx="11"/>
          </p:nvPr>
        </p:nvSpPr>
        <p:spPr/>
        <p:txBody>
          <a:bodyPr/>
          <a:lstStyle/>
          <a:p>
            <a:endParaRPr lang="en-US">
              <a:solidFill>
                <a:srgbClr val="534949"/>
              </a:solidFill>
            </a:endParaRPr>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A3F7CB7D-F184-43C7-B6FD-03D728E1BBFF}"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extLst>
      <p:ext uri="{BB962C8B-B14F-4D97-AF65-F5344CB8AC3E}">
        <p14:creationId xmlns:p14="http://schemas.microsoft.com/office/powerpoint/2010/main" val="1080534376"/>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06EA6-EFEA-4C30-9264-4F9291A5780D}" type="datetime1">
              <a:rPr lang="en-US" smtClean="0">
                <a:solidFill>
                  <a:srgbClr val="CCD1B9"/>
                </a:solidFill>
              </a:rPr>
              <a:pPr/>
              <a:t>3/15/17</a:t>
            </a:fld>
            <a:endParaRPr lang="en-US">
              <a:solidFill>
                <a:srgbClr val="CCD1B9"/>
              </a:solidFill>
            </a:endParaRPr>
          </a:p>
        </p:txBody>
      </p:sp>
      <p:sp>
        <p:nvSpPr>
          <p:cNvPr id="6" name="Footer Placeholder 5"/>
          <p:cNvSpPr>
            <a:spLocks noGrp="1"/>
          </p:cNvSpPr>
          <p:nvPr>
            <p:ph type="ftr" sz="quarter" idx="11"/>
          </p:nvPr>
        </p:nvSpPr>
        <p:spPr/>
        <p:txBody>
          <a:bodyPr/>
          <a:lstStyle/>
          <a:p>
            <a:endParaRPr lang="en-US" dirty="0">
              <a:solidFill>
                <a:srgbClr val="CCD1B9"/>
              </a:solidFill>
            </a:endParaRPr>
          </a:p>
        </p:txBody>
      </p:sp>
      <p:sp>
        <p:nvSpPr>
          <p:cNvPr id="7" name="Slide Number Placeholder 6"/>
          <p:cNvSpPr>
            <a:spLocks noGrp="1"/>
          </p:cNvSpPr>
          <p:nvPr>
            <p:ph type="sldNum" sz="quarter" idx="12"/>
          </p:nvPr>
        </p:nvSpPr>
        <p:spPr/>
        <p:txBody>
          <a:bodyPr/>
          <a:lstStyle/>
          <a:p>
            <a:fld id="{8F82E0A0-C266-4798-8C8F-B9F91E9DA37E}" type="slidenum">
              <a:rPr lang="en-US" sz="2800" b="1" smtClean="0">
                <a:solidFill>
                  <a:srgbClr val="FFFFFF"/>
                </a:solidFill>
              </a:rPr>
              <a:pPr/>
              <a:t>‹#›</a:t>
            </a:fld>
            <a:endParaRPr lang="en-US" sz="2800" dirty="0">
              <a:solidFill>
                <a:srgbClr val="CCD1B9"/>
              </a:solidFill>
            </a:endParaRP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86054277"/>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06EA6-EFEA-4C30-9264-4F9291A5780D}" type="datetime1">
              <a:rPr lang="en-US" smtClean="0">
                <a:solidFill>
                  <a:srgbClr val="534949"/>
                </a:solidFill>
              </a:rPr>
              <a:pPr/>
              <a:t>3/15/17</a:t>
            </a:fld>
            <a:endParaRPr lang="en-US" sz="1400" dirty="0">
              <a:solidFill>
                <a:srgbClr val="534949"/>
              </a:solidFill>
            </a:endParaRPr>
          </a:p>
        </p:txBody>
      </p:sp>
      <p:sp>
        <p:nvSpPr>
          <p:cNvPr id="5" name="Footer Placeholder 4"/>
          <p:cNvSpPr>
            <a:spLocks noGrp="1"/>
          </p:cNvSpPr>
          <p:nvPr>
            <p:ph type="ftr" sz="quarter" idx="11"/>
          </p:nvPr>
        </p:nvSpPr>
        <p:spPr/>
        <p:txBody>
          <a:bodyPr/>
          <a:lstStyle/>
          <a:p>
            <a:pPr algn="r"/>
            <a:endParaRPr lang="en-US" sz="1400" dirty="0">
              <a:solidFill>
                <a:srgbClr val="534949"/>
              </a:solidFill>
            </a:endParaRPr>
          </a:p>
        </p:txBody>
      </p:sp>
      <p:sp>
        <p:nvSpPr>
          <p:cNvPr id="6" name="Slide Number Placeholder 5"/>
          <p:cNvSpPr>
            <a:spLocks noGrp="1"/>
          </p:cNvSpPr>
          <p:nvPr>
            <p:ph type="sldNum" sz="quarter" idx="12"/>
          </p:nvPr>
        </p:nvSpPr>
        <p:spPr/>
        <p:txBody>
          <a:bodyPr/>
          <a:lstStyle/>
          <a:p>
            <a:fld id="{8F82E0A0-C266-4798-8C8F-B9F91E9DA37E}" type="slidenum">
              <a:rPr lang="en-US" sz="1400" b="1" smtClean="0">
                <a:solidFill>
                  <a:srgbClr val="FFFFFF"/>
                </a:solidFill>
              </a:rPr>
              <a:pPr/>
              <a:t>‹#›</a:t>
            </a:fld>
            <a:endParaRPr lang="en-US" sz="1400" b="1" dirty="0">
              <a:solidFill>
                <a:srgbClr val="FFFFFF"/>
              </a:solidFill>
            </a:endParaRPr>
          </a:p>
        </p:txBody>
      </p:sp>
    </p:spTree>
    <p:extLst>
      <p:ext uri="{BB962C8B-B14F-4D97-AF65-F5344CB8AC3E}">
        <p14:creationId xmlns:p14="http://schemas.microsoft.com/office/powerpoint/2010/main" val="21522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67BAC77-882B-4241-BE70-66CE014CCB9F}" type="datetime1">
              <a:rPr lang="en-SG" smtClean="0"/>
              <a:t>15/3/17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7167475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Vertical Title 1"/>
          <p:cNvSpPr>
            <a:spLocks noGrp="1"/>
          </p:cNvSpPr>
          <p:nvPr>
            <p:ph type="title" orient="vert"/>
          </p:nvPr>
        </p:nvSpPr>
        <p:spPr>
          <a:xfrm>
            <a:off x="7162800" y="274639"/>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06EA6-EFEA-4C30-9264-4F9291A5780D}" type="datetime1">
              <a:rPr lang="en-US" smtClean="0">
                <a:solidFill>
                  <a:srgbClr val="534949"/>
                </a:solidFill>
              </a:rPr>
              <a:pPr/>
              <a:t>3/15/17</a:t>
            </a:fld>
            <a:endParaRPr lang="en-US" sz="1400" dirty="0">
              <a:solidFill>
                <a:srgbClr val="534949"/>
              </a:solidFill>
            </a:endParaRPr>
          </a:p>
        </p:txBody>
      </p:sp>
      <p:sp>
        <p:nvSpPr>
          <p:cNvPr id="5" name="Footer Placeholder 4"/>
          <p:cNvSpPr>
            <a:spLocks noGrp="1"/>
          </p:cNvSpPr>
          <p:nvPr>
            <p:ph type="ftr" sz="quarter" idx="11"/>
          </p:nvPr>
        </p:nvSpPr>
        <p:spPr/>
        <p:txBody>
          <a:bodyPr/>
          <a:lstStyle/>
          <a:p>
            <a:pPr algn="r"/>
            <a:endParaRPr lang="en-US" sz="1400" dirty="0">
              <a:solidFill>
                <a:srgbClr val="534949"/>
              </a:solidFill>
            </a:endParaRP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F82E0A0-C266-4798-8C8F-B9F91E9DA37E}" type="slidenum">
              <a:rPr lang="en-US" sz="1400" b="1" smtClean="0">
                <a:solidFill>
                  <a:srgbClr val="FFFFFF"/>
                </a:solidFill>
              </a:rPr>
              <a:pPr/>
              <a:t>‹#›</a:t>
            </a:fld>
            <a:endParaRPr lang="en-US" sz="1400" b="1" dirty="0">
              <a:solidFill>
                <a:srgbClr val="FFFFFF"/>
              </a:solidFill>
            </a:endParaRPr>
          </a:p>
        </p:txBody>
      </p:sp>
    </p:spTree>
    <p:extLst>
      <p:ext uri="{BB962C8B-B14F-4D97-AF65-F5344CB8AC3E}">
        <p14:creationId xmlns:p14="http://schemas.microsoft.com/office/powerpoint/2010/main" val="165032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36E1B-D662-F547-85FA-F47D440D88B8}" type="datetime1">
              <a:rPr lang="en-SG" smtClean="0"/>
              <a:t>15/3/17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933645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38680256-FC5F-EC45-849B-D30CD470DDB3}" type="datetime1">
              <a:rPr lang="en-SG" smtClean="0"/>
              <a:t>15/3/17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233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6B749B5-BD3C-EF49-8DC7-66E79947AF73}" type="datetime1">
              <a:rPr lang="en-SG" smtClean="0"/>
              <a:t>15/3/17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5999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31C58524-84DA-BB40-BD69-4EA14A8B7BEC}" type="datetime1">
              <a:rPr lang="en-SG" smtClean="0"/>
              <a:t>15/3/17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0665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BEA1E38-2EF6-EA46-A86A-BABF4BF25F08}" type="datetime1">
              <a:rPr lang="en-SG" smtClean="0"/>
              <a:t>15/3/17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6995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F1EC6B2-B09E-4248-8101-7160F41A99F1}" type="datetime1">
              <a:rPr lang="en-SG" smtClean="0"/>
              <a:t>15/3/17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845246"/>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pPr defTabSz="457200"/>
            <a:fld id="{F1D91C2F-1589-8B47-8FD0-03E49101A962}" type="datetimeFigureOut">
              <a:rPr lang="en-US" smtClean="0">
                <a:solidFill>
                  <a:srgbClr val="534949"/>
                </a:solidFill>
              </a:rPr>
              <a:pPr defTabSz="457200"/>
              <a:t>3/15/17</a:t>
            </a:fld>
            <a:endParaRPr lang="en-US">
              <a:solidFill>
                <a:srgbClr val="534949"/>
              </a:solidFill>
            </a:endParaRP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pPr defTabSz="457200"/>
            <a:endParaRPr lang="en-US">
              <a:solidFill>
                <a:srgbClr val="534949"/>
              </a:solidFill>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defTabSz="457200"/>
            <a:fld id="{FB466EFB-2C0D-754A-B6DC-CED3BD38EA18}" type="slidenum">
              <a:rPr lang="en-US" smtClean="0">
                <a:solidFill>
                  <a:srgbClr val="534949"/>
                </a:solidFill>
              </a:rPr>
              <a:pPr defTabSz="457200"/>
              <a:t>‹#›</a:t>
            </a:fld>
            <a:endParaRPr lang="en-US">
              <a:solidFill>
                <a:srgbClr val="534949"/>
              </a:solidFill>
            </a:endParaRPr>
          </a:p>
        </p:txBody>
      </p:sp>
    </p:spTree>
    <p:extLst>
      <p:ext uri="{BB962C8B-B14F-4D97-AF65-F5344CB8AC3E}">
        <p14:creationId xmlns:p14="http://schemas.microsoft.com/office/powerpoint/2010/main" val="77381874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52401" y="152402"/>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381000" y="355847"/>
            <a:ext cx="8381260" cy="105439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1"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1"/>
            <a:ext cx="2133600" cy="274320"/>
          </a:xfrm>
          <a:prstGeom prst="rect">
            <a:avLst/>
          </a:prstGeom>
        </p:spPr>
        <p:txBody>
          <a:bodyPr vert="horz" lIns="91440" tIns="45720" rIns="91440" bIns="45720" rtlCol="0" anchor="ctr"/>
          <a:lstStyle>
            <a:lvl1pPr algn="l">
              <a:defRPr sz="1100">
                <a:solidFill>
                  <a:schemeClr val="tx2"/>
                </a:solidFill>
              </a:defRPr>
            </a:lvl1pPr>
          </a:lstStyle>
          <a:p>
            <a:pPr defTabSz="457200"/>
            <a:fld id="{F1D91C2F-1589-8B47-8FD0-03E49101A962}" type="datetimeFigureOut">
              <a:rPr lang="en-US" smtClean="0">
                <a:solidFill>
                  <a:srgbClr val="534949"/>
                </a:solidFill>
              </a:rPr>
              <a:pPr defTabSz="457200"/>
              <a:t>3/15/17</a:t>
            </a:fld>
            <a:endParaRPr lang="en-US">
              <a:solidFill>
                <a:srgbClr val="534949"/>
              </a:solidFill>
            </a:endParaRPr>
          </a:p>
        </p:txBody>
      </p:sp>
      <p:sp>
        <p:nvSpPr>
          <p:cNvPr id="5" name="Footer Placeholder 4"/>
          <p:cNvSpPr>
            <a:spLocks noGrp="1"/>
          </p:cNvSpPr>
          <p:nvPr>
            <p:ph type="ftr" sz="quarter" idx="3"/>
          </p:nvPr>
        </p:nvSpPr>
        <p:spPr>
          <a:xfrm>
            <a:off x="3048000" y="6356351"/>
            <a:ext cx="3352800" cy="274320"/>
          </a:xfrm>
          <a:prstGeom prst="rect">
            <a:avLst/>
          </a:prstGeom>
        </p:spPr>
        <p:txBody>
          <a:bodyPr vert="horz" lIns="91440" tIns="45720" rIns="91440" bIns="45720" rtlCol="0" anchor="ctr"/>
          <a:lstStyle>
            <a:lvl1pPr algn="ctr">
              <a:defRPr sz="1100">
                <a:solidFill>
                  <a:schemeClr val="tx2"/>
                </a:solidFill>
              </a:defRPr>
            </a:lvl1pPr>
          </a:lstStyle>
          <a:p>
            <a:pPr defTabSz="457200"/>
            <a:endParaRPr lang="en-US">
              <a:solidFill>
                <a:srgbClr val="534949"/>
              </a:solidFill>
            </a:endParaRP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defTabSz="457200"/>
            <a:fld id="{FB466EFB-2C0D-754A-B6DC-CED3BD38EA18}" type="slidenum">
              <a:rPr lang="en-US" smtClean="0">
                <a:solidFill>
                  <a:srgbClr val="534949"/>
                </a:solidFill>
              </a:rPr>
              <a:pPr defTabSz="457200"/>
              <a:t>‹#›</a:t>
            </a:fld>
            <a:endParaRPr lang="en-US">
              <a:solidFill>
                <a:srgbClr val="534949"/>
              </a:solidFill>
            </a:endParaRPr>
          </a:p>
        </p:txBody>
      </p:sp>
    </p:spTree>
    <p:extLst>
      <p:ext uri="{BB962C8B-B14F-4D97-AF65-F5344CB8AC3E}">
        <p14:creationId xmlns:p14="http://schemas.microsoft.com/office/powerpoint/2010/main" val="140710203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9.xml"/><Relationship Id="rId2" Type="http://schemas.openxmlformats.org/officeDocument/2006/relationships/image" Target="../media/image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10.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Take-Home Lab #04</a:t>
            </a:r>
            <a:endParaRPr lang="en-US" sz="7200" dirty="0"/>
          </a:p>
        </p:txBody>
      </p:sp>
      <p:sp>
        <p:nvSpPr>
          <p:cNvPr id="3" name="Subtitle 2"/>
          <p:cNvSpPr>
            <a:spLocks noGrp="1"/>
          </p:cNvSpPr>
          <p:nvPr>
            <p:ph type="subTitle" idx="1"/>
          </p:nvPr>
        </p:nvSpPr>
        <p:spPr/>
        <p:txBody>
          <a:bodyPr/>
          <a:lstStyle/>
          <a:p>
            <a:r>
              <a:rPr lang="en-US" dirty="0" smtClean="0"/>
              <a:t>CS1020 – Data Structures And Algorithms 1</a:t>
            </a:r>
          </a:p>
          <a:p>
            <a:r>
              <a:rPr lang="en-US" dirty="0" smtClean="0"/>
              <a:t>AY2016-17 Semester 1</a:t>
            </a:r>
            <a:endParaRPr lang="en-US"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1</a:t>
            </a:fld>
            <a:endParaRPr lang="en-US"/>
          </a:p>
        </p:txBody>
      </p:sp>
    </p:spTree>
    <p:extLst>
      <p:ext uri="{BB962C8B-B14F-4D97-AF65-F5344CB8AC3E}">
        <p14:creationId xmlns:p14="http://schemas.microsoft.com/office/powerpoint/2010/main" val="19370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49197" y="1179706"/>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a:solidFill>
                  <a:srgbClr val="000000"/>
                </a:solidFill>
                <a:uFill>
                  <a:solidFill>
                    <a:srgbClr val="FFFFFF"/>
                  </a:solidFill>
                </a:uFill>
                <a:latin typeface="Gill Sans MT"/>
              </a:rPr>
              <a:t>Class </a:t>
            </a:r>
            <a:r>
              <a:rPr lang="en-US" sz="2400" b="1" strike="noStrike" spc="-1" dirty="0" smtClean="0">
                <a:solidFill>
                  <a:schemeClr val="accent1"/>
                </a:solidFill>
                <a:uFill>
                  <a:solidFill>
                    <a:srgbClr val="FFFFFF"/>
                  </a:solidFill>
                </a:uFill>
                <a:latin typeface="Gill Sans MT"/>
              </a:rPr>
              <a:t>Stack&lt;E&gt;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467749" y="1709212"/>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Stack&lt;E&gt;</a:t>
            </a:r>
            <a:endParaRPr lang="en-US" dirty="0"/>
          </a:p>
        </p:txBody>
      </p:sp>
      <p:sp>
        <p:nvSpPr>
          <p:cNvPr id="67" name="Rectangle 66"/>
          <p:cNvSpPr/>
          <p:nvPr/>
        </p:nvSpPr>
        <p:spPr>
          <a:xfrm>
            <a:off x="467750" y="2086268"/>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elements: </a:t>
            </a:r>
            <a:r>
              <a:rPr lang="en-US" dirty="0" err="1" smtClean="0"/>
              <a:t>LinkedList</a:t>
            </a:r>
            <a:r>
              <a:rPr lang="en-US" dirty="0" smtClean="0"/>
              <a:t>&lt;E&gt;</a:t>
            </a:r>
          </a:p>
        </p:txBody>
      </p:sp>
      <p:sp>
        <p:nvSpPr>
          <p:cNvPr id="68" name="Rectangle 3"/>
          <p:cNvSpPr/>
          <p:nvPr/>
        </p:nvSpPr>
        <p:spPr>
          <a:xfrm>
            <a:off x="467748" y="2809159"/>
            <a:ext cx="3252217" cy="174567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push(E) : void</a:t>
            </a:r>
          </a:p>
          <a:p>
            <a:pPr algn="just">
              <a:tabLst>
                <a:tab pos="287338" algn="l"/>
              </a:tabLst>
            </a:pPr>
            <a:r>
              <a:rPr lang="en-US" dirty="0" smtClean="0"/>
              <a:t>+	pop() : E</a:t>
            </a:r>
          </a:p>
          <a:p>
            <a:pPr algn="just">
              <a:tabLst>
                <a:tab pos="287338" algn="l"/>
              </a:tabLst>
            </a:pPr>
            <a:r>
              <a:rPr lang="en-US" dirty="0" smtClean="0"/>
              <a:t>+	peek() : E</a:t>
            </a:r>
          </a:p>
          <a:p>
            <a:pPr algn="just">
              <a:tabLst>
                <a:tab pos="287338" algn="l"/>
              </a:tabLst>
            </a:pPr>
            <a:r>
              <a:rPr lang="en-US" dirty="0" smtClean="0"/>
              <a:t>+	</a:t>
            </a:r>
            <a:r>
              <a:rPr lang="en-US" dirty="0" err="1" smtClean="0"/>
              <a:t>getSize</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isEmpty</a:t>
            </a:r>
            <a:r>
              <a:rPr lang="en-US" dirty="0" smtClean="0"/>
              <a:t>() : </a:t>
            </a:r>
            <a:r>
              <a:rPr lang="en-US" dirty="0" err="1" smtClean="0"/>
              <a:t>boolean</a:t>
            </a:r>
            <a:endParaRPr lang="en-US" dirty="0" smtClean="0"/>
          </a:p>
        </p:txBody>
      </p:sp>
      <p:grpSp>
        <p:nvGrpSpPr>
          <p:cNvPr id="76" name="Group 75"/>
          <p:cNvGrpSpPr/>
          <p:nvPr/>
        </p:nvGrpSpPr>
        <p:grpSpPr>
          <a:xfrm>
            <a:off x="5603240" y="2143559"/>
            <a:ext cx="2074841" cy="3045636"/>
            <a:chOff x="-1062180" y="969818"/>
            <a:chExt cx="1006764" cy="1477818"/>
          </a:xfrm>
        </p:grpSpPr>
        <p:cxnSp>
          <p:nvCxnSpPr>
            <p:cNvPr id="78" name="Straight Connector 77"/>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5584206" y="5189195"/>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72" name="Rectangle 71"/>
          <p:cNvSpPr/>
          <p:nvPr/>
        </p:nvSpPr>
        <p:spPr>
          <a:xfrm>
            <a:off x="5773603" y="458051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a:t>
            </a:r>
            <a:endParaRPr lang="en-US" sz="2000" dirty="0"/>
          </a:p>
        </p:txBody>
      </p:sp>
      <p:sp>
        <p:nvSpPr>
          <p:cNvPr id="73" name="Rectangle 72"/>
          <p:cNvSpPr/>
          <p:nvPr/>
        </p:nvSpPr>
        <p:spPr>
          <a:xfrm>
            <a:off x="5773603" y="401887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endParaRPr lang="en-US" sz="2000" dirty="0"/>
          </a:p>
        </p:txBody>
      </p:sp>
      <p:sp>
        <p:nvSpPr>
          <p:cNvPr id="74" name="Rectangle 73"/>
          <p:cNvSpPr/>
          <p:nvPr/>
        </p:nvSpPr>
        <p:spPr>
          <a:xfrm>
            <a:off x="5773601" y="3437955"/>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3</a:t>
            </a:r>
            <a:endParaRPr lang="en-US" sz="2000" dirty="0"/>
          </a:p>
        </p:txBody>
      </p:sp>
      <p:sp>
        <p:nvSpPr>
          <p:cNvPr id="75" name="Rectangle 74"/>
          <p:cNvSpPr/>
          <p:nvPr/>
        </p:nvSpPr>
        <p:spPr>
          <a:xfrm>
            <a:off x="5773599" y="2862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a:t>
            </a:r>
            <a:endParaRPr lang="en-US" sz="2000" dirty="0"/>
          </a:p>
        </p:txBody>
      </p:sp>
      <p:sp>
        <p:nvSpPr>
          <p:cNvPr id="16" name="TextBox 15"/>
          <p:cNvSpPr txBox="1"/>
          <p:nvPr/>
        </p:nvSpPr>
        <p:spPr>
          <a:xfrm>
            <a:off x="6074583" y="554666"/>
            <a:ext cx="970137" cy="523220"/>
          </a:xfrm>
          <a:prstGeom prst="rect">
            <a:avLst/>
          </a:prstGeom>
          <a:noFill/>
        </p:spPr>
        <p:txBody>
          <a:bodyPr wrap="none" rtlCol="0">
            <a:spAutoFit/>
          </a:bodyPr>
          <a:lstStyle/>
          <a:p>
            <a:r>
              <a:rPr lang="en-US" sz="2800" dirty="0" smtClean="0"/>
              <a:t>pop()</a:t>
            </a:r>
            <a:endParaRPr lang="en-US" sz="2800" dirty="0"/>
          </a:p>
        </p:txBody>
      </p:sp>
      <p:sp>
        <p:nvSpPr>
          <p:cNvPr id="17" name="Rectangle 16"/>
          <p:cNvSpPr/>
          <p:nvPr/>
        </p:nvSpPr>
        <p:spPr>
          <a:xfrm>
            <a:off x="5754766" y="230093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10</a:t>
            </a:r>
            <a:endParaRPr lang="en-US" sz="2000" dirty="0"/>
          </a:p>
        </p:txBody>
      </p:sp>
      <p:sp>
        <p:nvSpPr>
          <p:cNvPr id="18" name="TextBox 17"/>
          <p:cNvSpPr txBox="1"/>
          <p:nvPr/>
        </p:nvSpPr>
        <p:spPr>
          <a:xfrm>
            <a:off x="5696446" y="1141328"/>
            <a:ext cx="1762149" cy="523220"/>
          </a:xfrm>
          <a:prstGeom prst="rect">
            <a:avLst/>
          </a:prstGeom>
          <a:noFill/>
        </p:spPr>
        <p:txBody>
          <a:bodyPr wrap="none" rtlCol="0">
            <a:spAutoFit/>
          </a:bodyPr>
          <a:lstStyle/>
          <a:p>
            <a:r>
              <a:rPr lang="en-US" sz="2800" dirty="0" smtClean="0"/>
              <a:t>Returns 10</a:t>
            </a:r>
            <a:endParaRPr lang="en-US" sz="2800" dirty="0"/>
          </a:p>
        </p:txBody>
      </p:sp>
      <p:sp>
        <p:nvSpPr>
          <p:cNvPr id="19" name="TextBox 18"/>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10</a:t>
            </a:fld>
            <a:endParaRPr lang="en-US"/>
          </a:p>
        </p:txBody>
      </p:sp>
    </p:spTree>
    <p:extLst>
      <p:ext uri="{BB962C8B-B14F-4D97-AF65-F5344CB8AC3E}">
        <p14:creationId xmlns:p14="http://schemas.microsoft.com/office/powerpoint/2010/main" val="77024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47" presetClass="exit" presetSubtype="0" fill="hold" grpId="0" nodeType="withEffect">
                                  <p:stCondLst>
                                    <p:cond delay="0"/>
                                  </p:stCondLst>
                                  <p:childTnLst>
                                    <p:animEffect transition="out" filter="fade">
                                      <p:cBhvr>
                                        <p:cTn id="9" dur="1000"/>
                                        <p:tgtEl>
                                          <p:spTgt spid="17"/>
                                        </p:tgtEl>
                                      </p:cBhvr>
                                    </p:animEffect>
                                    <p:anim calcmode="lin" valueType="num">
                                      <p:cBhvr>
                                        <p:cTn id="10" dur="1000"/>
                                        <p:tgtEl>
                                          <p:spTgt spid="17"/>
                                        </p:tgtEl>
                                        <p:attrNameLst>
                                          <p:attrName>ppt_x</p:attrName>
                                        </p:attrNameLst>
                                      </p:cBhvr>
                                      <p:tavLst>
                                        <p:tav tm="0">
                                          <p:val>
                                            <p:strVal val="ppt_x"/>
                                          </p:val>
                                        </p:tav>
                                        <p:tav tm="100000">
                                          <p:val>
                                            <p:strVal val="ppt_x"/>
                                          </p:val>
                                        </p:tav>
                                      </p:tavLst>
                                    </p:anim>
                                    <p:anim calcmode="lin" valueType="num">
                                      <p:cBhvr>
                                        <p:cTn id="11" dur="1000"/>
                                        <p:tgtEl>
                                          <p:spTgt spid="17"/>
                                        </p:tgtEl>
                                        <p:attrNameLst>
                                          <p:attrName>ppt_y</p:attrName>
                                        </p:attrNameLst>
                                      </p:cBhvr>
                                      <p:tavLst>
                                        <p:tav tm="0">
                                          <p:val>
                                            <p:strVal val="ppt_y"/>
                                          </p:val>
                                        </p:tav>
                                        <p:tav tm="100000">
                                          <p:val>
                                            <p:strVal val="ppt_y-.1"/>
                                          </p:val>
                                        </p:tav>
                                      </p:tavLst>
                                    </p:anim>
                                    <p:set>
                                      <p:cBhvr>
                                        <p:cTn id="12"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2046" y="1668120"/>
            <a:ext cx="8404557" cy="1828800"/>
          </a:xfrm>
        </p:spPr>
        <p:txBody>
          <a:bodyPr/>
          <a:lstStyle/>
          <a:p>
            <a:r>
              <a:rPr lang="en-US" dirty="0"/>
              <a:t>O(</a:t>
            </a:r>
            <a:r>
              <a:rPr lang="en-US" dirty="0" smtClean="0"/>
              <a:t>N) </a:t>
            </a:r>
            <a:r>
              <a:rPr lang="en-US" dirty="0"/>
              <a:t>Solution</a:t>
            </a:r>
          </a:p>
        </p:txBody>
      </p:sp>
      <p:sp>
        <p:nvSpPr>
          <p:cNvPr id="14" name="Double Bracket 13"/>
          <p:cNvSpPr/>
          <p:nvPr/>
        </p:nvSpPr>
        <p:spPr>
          <a:xfrm>
            <a:off x="2180961" y="3245405"/>
            <a:ext cx="4798114" cy="1667598"/>
          </a:xfrm>
          <a:prstGeom prst="bracketPair">
            <a:avLst/>
          </a:prstGeom>
          <a:ln/>
        </p:spPr>
        <p:style>
          <a:lnRef idx="3">
            <a:schemeClr val="accent5"/>
          </a:lnRef>
          <a:fillRef idx="0">
            <a:schemeClr val="accent5"/>
          </a:fillRef>
          <a:effectRef idx="2">
            <a:schemeClr val="accent5"/>
          </a:effectRef>
          <a:fontRef idx="minor">
            <a:schemeClr val="tx1"/>
          </a:fontRef>
        </p:style>
        <p:txBody>
          <a:bodyPr rtlCol="0" anchor="ctr"/>
          <a:lstStyle/>
          <a:p>
            <a:pPr defTabSz="457200"/>
            <a:endParaRPr lang="en-US" sz="2400" dirty="0" smtClean="0">
              <a:solidFill>
                <a:srgbClr val="404040"/>
              </a:solidFill>
            </a:endParaRPr>
          </a:p>
        </p:txBody>
      </p:sp>
      <p:sp>
        <p:nvSpPr>
          <p:cNvPr id="5" name="Rounded Rectangle 4"/>
          <p:cNvSpPr/>
          <p:nvPr/>
        </p:nvSpPr>
        <p:spPr>
          <a:xfrm>
            <a:off x="5666212" y="4121780"/>
            <a:ext cx="831273" cy="5677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000" dirty="0" smtClean="0">
                <a:solidFill>
                  <a:prstClr val="white"/>
                </a:solidFill>
              </a:rPr>
              <a:t>10, 0</a:t>
            </a:r>
            <a:endParaRPr lang="en-US" sz="2000" dirty="0">
              <a:solidFill>
                <a:prstClr val="white"/>
              </a:solidFill>
            </a:endParaRPr>
          </a:p>
        </p:txBody>
      </p:sp>
      <p:sp>
        <p:nvSpPr>
          <p:cNvPr id="2" name="Rectangle 1"/>
          <p:cNvSpPr/>
          <p:nvPr/>
        </p:nvSpPr>
        <p:spPr>
          <a:xfrm>
            <a:off x="2286000" y="3474828"/>
            <a:ext cx="4572000" cy="1200329"/>
          </a:xfrm>
          <a:prstGeom prst="rect">
            <a:avLst/>
          </a:prstGeom>
        </p:spPr>
        <p:txBody>
          <a:bodyPr>
            <a:spAutoFit/>
          </a:bodyPr>
          <a:lstStyle/>
          <a:p>
            <a:pPr marL="342900" indent="-342900" defTabSz="457200">
              <a:buFont typeface="Arial"/>
              <a:buChar char="•"/>
            </a:pPr>
            <a:r>
              <a:rPr lang="en-US" sz="2400" dirty="0" smtClean="0">
                <a:solidFill>
                  <a:srgbClr val="404040"/>
                </a:solidFill>
              </a:rPr>
              <a:t>Complicated to </a:t>
            </a:r>
            <a:r>
              <a:rPr lang="en-US" sz="2400" b="1" dirty="0" smtClean="0">
                <a:solidFill>
                  <a:srgbClr val="404040"/>
                </a:solidFill>
              </a:rPr>
              <a:t>think of</a:t>
            </a:r>
            <a:endParaRPr lang="en-US" sz="2400" dirty="0" smtClean="0">
              <a:solidFill>
                <a:srgbClr val="404040"/>
              </a:solidFill>
            </a:endParaRPr>
          </a:p>
          <a:p>
            <a:pPr marL="342900" indent="-342900" defTabSz="457200">
              <a:buFont typeface="Arial"/>
              <a:buChar char="•"/>
            </a:pPr>
            <a:r>
              <a:rPr lang="en-US" sz="2400" dirty="0" smtClean="0">
                <a:solidFill>
                  <a:srgbClr val="404040"/>
                </a:solidFill>
              </a:rPr>
              <a:t>Uses 1 stacks</a:t>
            </a:r>
          </a:p>
          <a:p>
            <a:pPr marL="342900" indent="-342900" defTabSz="457200">
              <a:buFont typeface="Arial"/>
              <a:buChar char="•"/>
            </a:pPr>
            <a:r>
              <a:rPr lang="en-US" sz="2400" dirty="0" smtClean="0">
                <a:solidFill>
                  <a:srgbClr val="404040"/>
                </a:solidFill>
              </a:rPr>
              <a:t>Uses Element object</a:t>
            </a:r>
          </a:p>
        </p:txBody>
      </p:sp>
      <p:sp>
        <p:nvSpPr>
          <p:cNvPr id="3" name="Rectangle 2"/>
          <p:cNvSpPr/>
          <p:nvPr/>
        </p:nvSpPr>
        <p:spPr>
          <a:xfrm>
            <a:off x="5963412" y="5075216"/>
            <a:ext cx="2031325" cy="369332"/>
          </a:xfrm>
          <a:prstGeom prst="rect">
            <a:avLst/>
          </a:prstGeom>
        </p:spPr>
        <p:txBody>
          <a:bodyPr wrap="none">
            <a:spAutoFit/>
          </a:bodyPr>
          <a:lstStyle/>
          <a:p>
            <a:pPr defTabSz="457200"/>
            <a:r>
              <a:rPr lang="en-US" dirty="0" err="1" smtClean="0">
                <a:solidFill>
                  <a:srgbClr val="404040"/>
                </a:solidFill>
              </a:rPr>
              <a:t>yearsBeforeDecay</a:t>
            </a:r>
            <a:endParaRPr lang="en-US" dirty="0">
              <a:solidFill>
                <a:prstClr val="black"/>
              </a:solidFill>
            </a:endParaRPr>
          </a:p>
        </p:txBody>
      </p:sp>
      <p:sp>
        <p:nvSpPr>
          <p:cNvPr id="7" name="Rectangle 6"/>
          <p:cNvSpPr/>
          <p:nvPr/>
        </p:nvSpPr>
        <p:spPr>
          <a:xfrm>
            <a:off x="4767591" y="5075216"/>
            <a:ext cx="1005541" cy="369332"/>
          </a:xfrm>
          <a:prstGeom prst="rect">
            <a:avLst/>
          </a:prstGeom>
        </p:spPr>
        <p:txBody>
          <a:bodyPr wrap="none">
            <a:spAutoFit/>
          </a:bodyPr>
          <a:lstStyle/>
          <a:p>
            <a:pPr defTabSz="457200"/>
            <a:r>
              <a:rPr lang="en-US" dirty="0" smtClean="0">
                <a:solidFill>
                  <a:srgbClr val="404040"/>
                </a:solidFill>
              </a:rPr>
              <a:t>strength</a:t>
            </a:r>
            <a:endParaRPr lang="en-US" dirty="0">
              <a:solidFill>
                <a:prstClr val="black"/>
              </a:solidFill>
            </a:endParaRPr>
          </a:p>
        </p:txBody>
      </p:sp>
      <p:cxnSp>
        <p:nvCxnSpPr>
          <p:cNvPr id="8" name="Straight Arrow Connector 7"/>
          <p:cNvCxnSpPr/>
          <p:nvPr/>
        </p:nvCxnSpPr>
        <p:spPr>
          <a:xfrm flipV="1">
            <a:off x="5298452" y="4553828"/>
            <a:ext cx="474680" cy="5213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flipV="1">
            <a:off x="6336835" y="4553828"/>
            <a:ext cx="160650" cy="5213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933321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en-US" dirty="0" smtClean="0"/>
              <a:t>N) </a:t>
            </a:r>
            <a:r>
              <a:rPr lang="en-US" dirty="0"/>
              <a:t>Solution</a:t>
            </a:r>
          </a:p>
        </p:txBody>
      </p:sp>
      <p:sp>
        <p:nvSpPr>
          <p:cNvPr id="4" name="Rounded Rectangle 3"/>
          <p:cNvSpPr/>
          <p:nvPr/>
        </p:nvSpPr>
        <p:spPr>
          <a:xfrm>
            <a:off x="1332468"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10, 0</a:t>
            </a:r>
            <a:endParaRPr lang="en-US" sz="2400" dirty="0">
              <a:solidFill>
                <a:prstClr val="white"/>
              </a:solidFill>
            </a:endParaRPr>
          </a:p>
        </p:txBody>
      </p:sp>
      <p:sp>
        <p:nvSpPr>
          <p:cNvPr id="5" name="Rounded Rectangle 4"/>
          <p:cNvSpPr/>
          <p:nvPr/>
        </p:nvSpPr>
        <p:spPr>
          <a:xfrm>
            <a:off x="2741450"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5, 0</a:t>
            </a:r>
            <a:endParaRPr lang="en-US" sz="2400" dirty="0">
              <a:solidFill>
                <a:prstClr val="white"/>
              </a:solidFill>
            </a:endParaRPr>
          </a:p>
        </p:txBody>
      </p:sp>
      <p:sp>
        <p:nvSpPr>
          <p:cNvPr id="6" name="Rounded Rectangle 5"/>
          <p:cNvSpPr/>
          <p:nvPr/>
        </p:nvSpPr>
        <p:spPr>
          <a:xfrm>
            <a:off x="4112093"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6, 0</a:t>
            </a:r>
            <a:endParaRPr lang="en-US" sz="2400" dirty="0">
              <a:solidFill>
                <a:prstClr val="white"/>
              </a:solidFill>
            </a:endParaRPr>
          </a:p>
        </p:txBody>
      </p:sp>
      <p:sp>
        <p:nvSpPr>
          <p:cNvPr id="7" name="Rounded Rectangle 6"/>
          <p:cNvSpPr/>
          <p:nvPr/>
        </p:nvSpPr>
        <p:spPr>
          <a:xfrm>
            <a:off x="5505366"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4, 0</a:t>
            </a:r>
            <a:endParaRPr lang="en-US" sz="2400" dirty="0">
              <a:solidFill>
                <a:prstClr val="white"/>
              </a:solidFill>
            </a:endParaRPr>
          </a:p>
        </p:txBody>
      </p:sp>
      <p:sp>
        <p:nvSpPr>
          <p:cNvPr id="8" name="Rounded Rectangle 7"/>
          <p:cNvSpPr/>
          <p:nvPr/>
        </p:nvSpPr>
        <p:spPr>
          <a:xfrm>
            <a:off x="6927861"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5, 0</a:t>
            </a:r>
            <a:endParaRPr lang="en-US" sz="2400" dirty="0">
              <a:solidFill>
                <a:prstClr val="white"/>
              </a:solidFill>
            </a:endParaRPr>
          </a:p>
        </p:txBody>
      </p:sp>
      <p:grpSp>
        <p:nvGrpSpPr>
          <p:cNvPr id="9" name="Group 8"/>
          <p:cNvGrpSpPr/>
          <p:nvPr/>
        </p:nvGrpSpPr>
        <p:grpSpPr>
          <a:xfrm>
            <a:off x="1221246" y="2796564"/>
            <a:ext cx="1186173" cy="3445911"/>
            <a:chOff x="1939742" y="2470345"/>
            <a:chExt cx="1549003" cy="3564280"/>
          </a:xfrm>
        </p:grpSpPr>
        <p:cxnSp>
          <p:nvCxnSpPr>
            <p:cNvPr id="10" name="Straight Connector 9"/>
            <p:cNvCxnSpPr/>
            <p:nvPr/>
          </p:nvCxnSpPr>
          <p:spPr>
            <a:xfrm>
              <a:off x="3488745"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939742" y="6034625"/>
              <a:ext cx="154900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939742"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3" name="Rectangle 12"/>
          <p:cNvSpPr/>
          <p:nvPr/>
        </p:nvSpPr>
        <p:spPr>
          <a:xfrm>
            <a:off x="2604324" y="2796564"/>
            <a:ext cx="6157936" cy="4216539"/>
          </a:xfrm>
          <a:prstGeom prst="rect">
            <a:avLst/>
          </a:prstGeom>
        </p:spPr>
        <p:txBody>
          <a:bodyPr wrap="square">
            <a:spAutoFit/>
          </a:bodyPr>
          <a:lstStyle/>
          <a:p>
            <a:pPr marL="457200" indent="-457200" algn="ctr" defTabSz="457200">
              <a:buFont typeface="Wingdings" charset="0"/>
              <a:buChar char="ç"/>
            </a:pPr>
            <a:r>
              <a:rPr lang="is-IS" sz="2800" dirty="0" smtClean="0">
                <a:solidFill>
                  <a:prstClr val="black"/>
                </a:solidFill>
              </a:rPr>
              <a:t>Store into stack </a:t>
            </a:r>
            <a:r>
              <a:rPr lang="en-US" sz="2800" dirty="0" smtClean="0">
                <a:solidFill>
                  <a:prstClr val="black"/>
                </a:solidFill>
              </a:rPr>
              <a:t>a</a:t>
            </a:r>
            <a:r>
              <a:rPr lang="is-IS" sz="2800" dirty="0" smtClean="0">
                <a:solidFill>
                  <a:prstClr val="black"/>
                </a:solidFill>
              </a:rPr>
              <a:t>s a Element object</a:t>
            </a:r>
          </a:p>
          <a:p>
            <a:pPr defTabSz="457200"/>
            <a:endParaRPr lang="en-US" sz="2000" dirty="0" smtClean="0">
              <a:solidFill>
                <a:srgbClr val="6F777D">
                  <a:lumMod val="75000"/>
                </a:srgbClr>
              </a:solidFill>
            </a:endParaRPr>
          </a:p>
          <a:p>
            <a:pPr defTabSz="457200"/>
            <a:r>
              <a:rPr lang="en-US" sz="2000" dirty="0" smtClean="0">
                <a:solidFill>
                  <a:srgbClr val="6F777D">
                    <a:lumMod val="75000"/>
                  </a:srgbClr>
                </a:solidFill>
              </a:rPr>
              <a:t>Pop all elements from the stack that is more radioactive than the current one, keeping track of the maximum </a:t>
            </a:r>
            <a:r>
              <a:rPr lang="en-US" sz="2000" b="1" dirty="0" err="1" smtClean="0">
                <a:solidFill>
                  <a:srgbClr val="6F777D">
                    <a:lumMod val="75000"/>
                  </a:srgbClr>
                </a:solidFill>
              </a:rPr>
              <a:t>yearsBeforeDecay</a:t>
            </a:r>
            <a:r>
              <a:rPr lang="en-US" sz="2000" dirty="0" smtClean="0">
                <a:solidFill>
                  <a:srgbClr val="6F777D">
                    <a:lumMod val="75000"/>
                  </a:srgbClr>
                </a:solidFill>
              </a:rPr>
              <a:t> attribute out of all</a:t>
            </a:r>
            <a:r>
              <a:rPr lang="is-IS" sz="2000" dirty="0" smtClean="0">
                <a:solidFill>
                  <a:srgbClr val="6F777D">
                    <a:lumMod val="75000"/>
                  </a:srgbClr>
                </a:solidFill>
              </a:rPr>
              <a:t>…</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Push new element, with yearsBeforeDecay = k =</a:t>
            </a:r>
          </a:p>
          <a:p>
            <a:pPr defTabSz="457200"/>
            <a:r>
              <a:rPr lang="is-IS" sz="2000" dirty="0" smtClean="0">
                <a:solidFill>
                  <a:srgbClr val="6F777D">
                    <a:lumMod val="75000"/>
                  </a:srgbClr>
                </a:solidFill>
              </a:rPr>
              <a:t>-&gt; k = 0, if stack is empty</a:t>
            </a:r>
          </a:p>
          <a:p>
            <a:pPr defTabSz="457200"/>
            <a:r>
              <a:rPr lang="is-IS" sz="2000" dirty="0" smtClean="0">
                <a:solidFill>
                  <a:srgbClr val="6F777D">
                    <a:lumMod val="75000"/>
                  </a:srgbClr>
                </a:solidFill>
              </a:rPr>
              <a:t>-&gt; k = maxYearsBeforeDecay + 1, otherwise</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curMax= max(curMax, k)</a:t>
            </a:r>
            <a:endParaRPr lang="en-US" sz="2000" dirty="0" smtClean="0">
              <a:solidFill>
                <a:srgbClr val="6F777D">
                  <a:lumMod val="75000"/>
                </a:srgbClr>
              </a:solidFill>
            </a:endParaRPr>
          </a:p>
          <a:p>
            <a:pPr defTabSz="457200"/>
            <a:endParaRPr lang="en-US" sz="2000" dirty="0" smtClean="0">
              <a:solidFill>
                <a:srgbClr val="6F777D">
                  <a:lumMod val="75000"/>
                </a:srgbClr>
              </a:solidFill>
            </a:endParaRPr>
          </a:p>
          <a:p>
            <a:pPr defTabSz="457200"/>
            <a:endParaRPr lang="en-US" sz="2000" dirty="0" smtClean="0">
              <a:solidFill>
                <a:srgbClr val="6F777D">
                  <a:lumMod val="75000"/>
                </a:srgbClr>
              </a:solidFill>
            </a:endParaRPr>
          </a:p>
        </p:txBody>
      </p:sp>
      <p:sp>
        <p:nvSpPr>
          <p:cNvPr id="14" name="Rectangle 13"/>
          <p:cNvSpPr/>
          <p:nvPr/>
        </p:nvSpPr>
        <p:spPr>
          <a:xfrm>
            <a:off x="885802" y="6277759"/>
            <a:ext cx="1901368" cy="369332"/>
          </a:xfrm>
          <a:prstGeom prst="rect">
            <a:avLst/>
          </a:prstGeom>
        </p:spPr>
        <p:txBody>
          <a:bodyPr wrap="square">
            <a:spAutoFit/>
          </a:bodyPr>
          <a:lstStyle/>
          <a:p>
            <a:pPr algn="ctr" defTabSz="457200"/>
            <a:r>
              <a:rPr lang="is-IS" dirty="0">
                <a:solidFill>
                  <a:srgbClr val="94734E"/>
                </a:solidFill>
              </a:rPr>
              <a:t>s</a:t>
            </a:r>
            <a:r>
              <a:rPr lang="is-IS" dirty="0" smtClean="0">
                <a:solidFill>
                  <a:srgbClr val="94734E"/>
                </a:solidFill>
              </a:rPr>
              <a:t>tack</a:t>
            </a:r>
            <a:endParaRPr lang="en-US" dirty="0" smtClean="0">
              <a:solidFill>
                <a:srgbClr val="94734E"/>
              </a:solidFill>
            </a:endParaRPr>
          </a:p>
        </p:txBody>
      </p:sp>
    </p:spTree>
    <p:extLst>
      <p:ext uri="{BB962C8B-B14F-4D97-AF65-F5344CB8AC3E}">
        <p14:creationId xmlns:p14="http://schemas.microsoft.com/office/powerpoint/2010/main" val="21468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4.78306E-6 4.02036E-6 L -4.78306E-6 0.52764 " pathEditMode="relative" rAng="0" ptsTypes="AA">
                                      <p:cBhvr>
                                        <p:cTn id="6" dur="500" fill="hold"/>
                                        <p:tgtEl>
                                          <p:spTgt spid="4"/>
                                        </p:tgtEl>
                                        <p:attrNameLst>
                                          <p:attrName>ppt_x</p:attrName>
                                          <p:attrName>ppt_y</p:attrName>
                                        </p:attrNameLst>
                                      </p:cBhvr>
                                      <p:rCtr x="0" y="263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en-US" dirty="0" smtClean="0"/>
              <a:t>N) </a:t>
            </a:r>
            <a:r>
              <a:rPr lang="en-US" dirty="0"/>
              <a:t>Solution</a:t>
            </a:r>
          </a:p>
        </p:txBody>
      </p:sp>
      <p:sp>
        <p:nvSpPr>
          <p:cNvPr id="4" name="Rounded Rectangle 3"/>
          <p:cNvSpPr/>
          <p:nvPr/>
        </p:nvSpPr>
        <p:spPr>
          <a:xfrm>
            <a:off x="1332468" y="5459270"/>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10, 0</a:t>
            </a:r>
            <a:endParaRPr lang="en-US" sz="2400" dirty="0">
              <a:solidFill>
                <a:prstClr val="white"/>
              </a:solidFill>
            </a:endParaRPr>
          </a:p>
        </p:txBody>
      </p:sp>
      <p:sp>
        <p:nvSpPr>
          <p:cNvPr id="6" name="Rounded Rectangle 5"/>
          <p:cNvSpPr/>
          <p:nvPr/>
        </p:nvSpPr>
        <p:spPr>
          <a:xfrm>
            <a:off x="4112093"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6, 0</a:t>
            </a:r>
            <a:endParaRPr lang="en-US" sz="2400" dirty="0">
              <a:solidFill>
                <a:prstClr val="white"/>
              </a:solidFill>
            </a:endParaRPr>
          </a:p>
        </p:txBody>
      </p:sp>
      <p:sp>
        <p:nvSpPr>
          <p:cNvPr id="7" name="Rounded Rectangle 6"/>
          <p:cNvSpPr/>
          <p:nvPr/>
        </p:nvSpPr>
        <p:spPr>
          <a:xfrm>
            <a:off x="5505366"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4, 0</a:t>
            </a:r>
            <a:endParaRPr lang="en-US" sz="2400" dirty="0">
              <a:solidFill>
                <a:prstClr val="white"/>
              </a:solidFill>
            </a:endParaRPr>
          </a:p>
        </p:txBody>
      </p:sp>
      <p:sp>
        <p:nvSpPr>
          <p:cNvPr id="8" name="Rounded Rectangle 7"/>
          <p:cNvSpPr/>
          <p:nvPr/>
        </p:nvSpPr>
        <p:spPr>
          <a:xfrm>
            <a:off x="6927861"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5, 0</a:t>
            </a:r>
            <a:endParaRPr lang="en-US" sz="2400" dirty="0">
              <a:solidFill>
                <a:prstClr val="white"/>
              </a:solidFill>
            </a:endParaRPr>
          </a:p>
        </p:txBody>
      </p:sp>
      <p:grpSp>
        <p:nvGrpSpPr>
          <p:cNvPr id="9" name="Group 8"/>
          <p:cNvGrpSpPr/>
          <p:nvPr/>
        </p:nvGrpSpPr>
        <p:grpSpPr>
          <a:xfrm>
            <a:off x="1221246" y="2796564"/>
            <a:ext cx="1186173" cy="3445911"/>
            <a:chOff x="1939742" y="2470345"/>
            <a:chExt cx="1549003" cy="3564280"/>
          </a:xfrm>
        </p:grpSpPr>
        <p:cxnSp>
          <p:nvCxnSpPr>
            <p:cNvPr id="10" name="Straight Connector 9"/>
            <p:cNvCxnSpPr/>
            <p:nvPr/>
          </p:nvCxnSpPr>
          <p:spPr>
            <a:xfrm>
              <a:off x="3488745"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939742" y="6034625"/>
              <a:ext cx="154900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939742"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4" name="Rectangle 13"/>
          <p:cNvSpPr/>
          <p:nvPr/>
        </p:nvSpPr>
        <p:spPr>
          <a:xfrm>
            <a:off x="885802" y="6277759"/>
            <a:ext cx="1901368" cy="369332"/>
          </a:xfrm>
          <a:prstGeom prst="rect">
            <a:avLst/>
          </a:prstGeom>
        </p:spPr>
        <p:txBody>
          <a:bodyPr wrap="square">
            <a:spAutoFit/>
          </a:bodyPr>
          <a:lstStyle/>
          <a:p>
            <a:pPr algn="ctr" defTabSz="457200"/>
            <a:r>
              <a:rPr lang="is-IS" dirty="0">
                <a:solidFill>
                  <a:srgbClr val="94734E"/>
                </a:solidFill>
              </a:rPr>
              <a:t>s</a:t>
            </a:r>
            <a:r>
              <a:rPr lang="is-IS" dirty="0" smtClean="0">
                <a:solidFill>
                  <a:srgbClr val="94734E"/>
                </a:solidFill>
              </a:rPr>
              <a:t>tack</a:t>
            </a:r>
            <a:endParaRPr lang="en-US" dirty="0" smtClean="0">
              <a:solidFill>
                <a:srgbClr val="94734E"/>
              </a:solidFill>
            </a:endParaRPr>
          </a:p>
        </p:txBody>
      </p:sp>
      <p:sp>
        <p:nvSpPr>
          <p:cNvPr id="15" name="Rounded Rectangle 14"/>
          <p:cNvSpPr/>
          <p:nvPr/>
        </p:nvSpPr>
        <p:spPr>
          <a:xfrm>
            <a:off x="2741450"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a:t>
            </a:r>
            <a:r>
              <a:rPr lang="en-US" sz="2400" dirty="0" smtClean="0">
                <a:solidFill>
                  <a:srgbClr val="FFFF00"/>
                </a:solidFill>
              </a:rPr>
              <a:t>0</a:t>
            </a:r>
            <a:endParaRPr lang="en-US" sz="2400" dirty="0">
              <a:solidFill>
                <a:srgbClr val="FFFF00"/>
              </a:solidFill>
            </a:endParaRPr>
          </a:p>
        </p:txBody>
      </p:sp>
      <p:sp>
        <p:nvSpPr>
          <p:cNvPr id="18" name="Rectangle 17"/>
          <p:cNvSpPr/>
          <p:nvPr/>
        </p:nvSpPr>
        <p:spPr>
          <a:xfrm>
            <a:off x="2604324" y="2796564"/>
            <a:ext cx="6157936" cy="4216539"/>
          </a:xfrm>
          <a:prstGeom prst="rect">
            <a:avLst/>
          </a:prstGeom>
        </p:spPr>
        <p:txBody>
          <a:bodyPr wrap="square">
            <a:spAutoFit/>
          </a:bodyPr>
          <a:lstStyle/>
          <a:p>
            <a:pPr marL="457200" indent="-457200" algn="ctr" defTabSz="457200">
              <a:buFont typeface="Wingdings" charset="0"/>
              <a:buChar char="ç"/>
            </a:pPr>
            <a:r>
              <a:rPr lang="is-IS" sz="2800" dirty="0" smtClean="0">
                <a:solidFill>
                  <a:prstClr val="black"/>
                </a:solidFill>
              </a:rPr>
              <a:t>Store into stack </a:t>
            </a:r>
            <a:r>
              <a:rPr lang="en-US" sz="2800" dirty="0" smtClean="0">
                <a:solidFill>
                  <a:prstClr val="black"/>
                </a:solidFill>
              </a:rPr>
              <a:t>a</a:t>
            </a:r>
            <a:r>
              <a:rPr lang="is-IS" sz="2800" dirty="0" smtClean="0">
                <a:solidFill>
                  <a:prstClr val="black"/>
                </a:solidFill>
              </a:rPr>
              <a:t>s a Element object</a:t>
            </a:r>
          </a:p>
          <a:p>
            <a:pPr defTabSz="457200"/>
            <a:endParaRPr lang="en-US" sz="2000" dirty="0" smtClean="0">
              <a:solidFill>
                <a:srgbClr val="6F777D">
                  <a:lumMod val="75000"/>
                </a:srgbClr>
              </a:solidFill>
            </a:endParaRPr>
          </a:p>
          <a:p>
            <a:pPr defTabSz="457200"/>
            <a:r>
              <a:rPr lang="en-US" sz="2000" dirty="0" smtClean="0">
                <a:solidFill>
                  <a:srgbClr val="6F777D">
                    <a:lumMod val="75000"/>
                  </a:srgbClr>
                </a:solidFill>
              </a:rPr>
              <a:t>Pop all elements from the stack that is more radioactive than the current one, keeping track of the maximum </a:t>
            </a:r>
            <a:r>
              <a:rPr lang="en-US" sz="2000" b="1" dirty="0" err="1" smtClean="0">
                <a:solidFill>
                  <a:srgbClr val="6F777D">
                    <a:lumMod val="75000"/>
                  </a:srgbClr>
                </a:solidFill>
              </a:rPr>
              <a:t>yearsBeforeDecay</a:t>
            </a:r>
            <a:r>
              <a:rPr lang="en-US" sz="2000" dirty="0" smtClean="0">
                <a:solidFill>
                  <a:srgbClr val="6F777D">
                    <a:lumMod val="75000"/>
                  </a:srgbClr>
                </a:solidFill>
              </a:rPr>
              <a:t> attribute out of all</a:t>
            </a:r>
            <a:r>
              <a:rPr lang="is-IS" sz="2000" dirty="0" smtClean="0">
                <a:solidFill>
                  <a:srgbClr val="6F777D">
                    <a:lumMod val="75000"/>
                  </a:srgbClr>
                </a:solidFill>
              </a:rPr>
              <a:t>…</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Push new element, with yearsBeforeDecay = k =</a:t>
            </a:r>
          </a:p>
          <a:p>
            <a:pPr defTabSz="457200"/>
            <a:r>
              <a:rPr lang="is-IS" sz="2000" dirty="0" smtClean="0">
                <a:solidFill>
                  <a:srgbClr val="6F777D">
                    <a:lumMod val="75000"/>
                  </a:srgbClr>
                </a:solidFill>
              </a:rPr>
              <a:t>-&gt; k = 0, if stack is empty</a:t>
            </a:r>
          </a:p>
          <a:p>
            <a:pPr defTabSz="457200"/>
            <a:r>
              <a:rPr lang="is-IS" sz="2000" dirty="0" smtClean="0">
                <a:solidFill>
                  <a:srgbClr val="6F777D">
                    <a:lumMod val="75000"/>
                  </a:srgbClr>
                </a:solidFill>
              </a:rPr>
              <a:t>-&gt; k = maxYearsBeforeDecay + 1, otherwise</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curMax= max(curMax, k)</a:t>
            </a:r>
            <a:endParaRPr lang="en-US" sz="2000" dirty="0" smtClean="0">
              <a:solidFill>
                <a:srgbClr val="6F777D">
                  <a:lumMod val="75000"/>
                </a:srgbClr>
              </a:solidFill>
            </a:endParaRPr>
          </a:p>
          <a:p>
            <a:pPr defTabSz="457200"/>
            <a:endParaRPr lang="en-US" sz="2000" dirty="0" smtClean="0">
              <a:solidFill>
                <a:srgbClr val="6F777D">
                  <a:lumMod val="75000"/>
                </a:srgbClr>
              </a:solidFill>
            </a:endParaRPr>
          </a:p>
          <a:p>
            <a:pPr defTabSz="457200"/>
            <a:endParaRPr lang="en-US" sz="2000" dirty="0" smtClean="0">
              <a:solidFill>
                <a:srgbClr val="6F777D">
                  <a:lumMod val="75000"/>
                </a:srgbClr>
              </a:solidFill>
            </a:endParaRPr>
          </a:p>
        </p:txBody>
      </p:sp>
    </p:spTree>
    <p:extLst>
      <p:ext uri="{BB962C8B-B14F-4D97-AF65-F5344CB8AC3E}">
        <p14:creationId xmlns:p14="http://schemas.microsoft.com/office/powerpoint/2010/main" val="14399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50" presetClass="path" presetSubtype="0" fill="hold" grpId="0" nodeType="withEffect">
                                  <p:stCondLst>
                                    <p:cond delay="200"/>
                                  </p:stCondLst>
                                  <p:childTnLst>
                                    <p:animMotion origin="layout" path="M -0.00035 0.0838 L -0.07743 0.0838 C -0.11198 0.0838 -0.15452 0.20579 -0.15452 0.30417 L -0.15452 0.52546 " pathEditMode="relative" rAng="0" ptsTypes="AAAA">
                                      <p:cBhvr>
                                        <p:cTn id="9" dur="500" fill="hold"/>
                                        <p:tgtEl>
                                          <p:spTgt spid="15"/>
                                        </p:tgtEl>
                                        <p:attrNameLst>
                                          <p:attrName>ppt_x</p:attrName>
                                          <p:attrName>ppt_y</p:attrName>
                                        </p:attrNameLst>
                                      </p:cBhvr>
                                      <p:rCtr x="-7708" y="2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en-US" dirty="0" smtClean="0"/>
              <a:t>N) </a:t>
            </a:r>
            <a:r>
              <a:rPr lang="en-US" dirty="0"/>
              <a:t>Solution</a:t>
            </a:r>
          </a:p>
        </p:txBody>
      </p:sp>
      <p:sp>
        <p:nvSpPr>
          <p:cNvPr id="5" name="Rounded Rectangle 4"/>
          <p:cNvSpPr/>
          <p:nvPr/>
        </p:nvSpPr>
        <p:spPr>
          <a:xfrm>
            <a:off x="1319589" y="5447680"/>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a:t>
            </a:r>
            <a:r>
              <a:rPr lang="en-US" sz="2400" smtClean="0">
                <a:solidFill>
                  <a:prstClr val="white"/>
                </a:solidFill>
              </a:rPr>
              <a:t>, 0</a:t>
            </a:r>
            <a:endParaRPr lang="en-US" sz="2400" dirty="0">
              <a:solidFill>
                <a:prstClr val="white"/>
              </a:solidFill>
            </a:endParaRPr>
          </a:p>
        </p:txBody>
      </p:sp>
      <p:grpSp>
        <p:nvGrpSpPr>
          <p:cNvPr id="9" name="Group 8"/>
          <p:cNvGrpSpPr/>
          <p:nvPr/>
        </p:nvGrpSpPr>
        <p:grpSpPr>
          <a:xfrm>
            <a:off x="1221246" y="2796564"/>
            <a:ext cx="1186173" cy="3445911"/>
            <a:chOff x="1939742" y="2470345"/>
            <a:chExt cx="1549003" cy="3564280"/>
          </a:xfrm>
        </p:grpSpPr>
        <p:cxnSp>
          <p:nvCxnSpPr>
            <p:cNvPr id="10" name="Straight Connector 9"/>
            <p:cNvCxnSpPr/>
            <p:nvPr/>
          </p:nvCxnSpPr>
          <p:spPr>
            <a:xfrm>
              <a:off x="3488745"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939742" y="6034625"/>
              <a:ext cx="154900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939742"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4" name="Rectangle 13"/>
          <p:cNvSpPr/>
          <p:nvPr/>
        </p:nvSpPr>
        <p:spPr>
          <a:xfrm>
            <a:off x="885802" y="6277759"/>
            <a:ext cx="1901368" cy="369332"/>
          </a:xfrm>
          <a:prstGeom prst="rect">
            <a:avLst/>
          </a:prstGeom>
        </p:spPr>
        <p:txBody>
          <a:bodyPr wrap="square">
            <a:spAutoFit/>
          </a:bodyPr>
          <a:lstStyle/>
          <a:p>
            <a:pPr algn="ctr" defTabSz="457200"/>
            <a:r>
              <a:rPr lang="is-IS" dirty="0">
                <a:solidFill>
                  <a:srgbClr val="94734E"/>
                </a:solidFill>
              </a:rPr>
              <a:t>s</a:t>
            </a:r>
            <a:r>
              <a:rPr lang="is-IS" dirty="0" smtClean="0">
                <a:solidFill>
                  <a:srgbClr val="94734E"/>
                </a:solidFill>
              </a:rPr>
              <a:t>tack</a:t>
            </a:r>
            <a:endParaRPr lang="en-US" dirty="0" smtClean="0">
              <a:solidFill>
                <a:srgbClr val="94734E"/>
              </a:solidFill>
            </a:endParaRPr>
          </a:p>
        </p:txBody>
      </p:sp>
      <p:sp>
        <p:nvSpPr>
          <p:cNvPr id="16" name="Rounded Rectangle 15"/>
          <p:cNvSpPr/>
          <p:nvPr/>
        </p:nvSpPr>
        <p:spPr>
          <a:xfrm>
            <a:off x="4112093"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6</a:t>
            </a:r>
            <a:r>
              <a:rPr lang="en-US" sz="2400" smtClean="0">
                <a:solidFill>
                  <a:prstClr val="white"/>
                </a:solidFill>
              </a:rPr>
              <a:t>, </a:t>
            </a:r>
            <a:r>
              <a:rPr lang="en-US" sz="2400" smtClean="0">
                <a:solidFill>
                  <a:srgbClr val="FFFF00"/>
                </a:solidFill>
              </a:rPr>
              <a:t>1</a:t>
            </a:r>
            <a:endParaRPr lang="en-US" sz="2400" dirty="0">
              <a:solidFill>
                <a:srgbClr val="FFFF00"/>
              </a:solidFill>
            </a:endParaRPr>
          </a:p>
        </p:txBody>
      </p:sp>
      <p:sp>
        <p:nvSpPr>
          <p:cNvPr id="7" name="Rounded Rectangle 6"/>
          <p:cNvSpPr/>
          <p:nvPr/>
        </p:nvSpPr>
        <p:spPr>
          <a:xfrm>
            <a:off x="5505366"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4, 0</a:t>
            </a:r>
            <a:endParaRPr lang="en-US" sz="2400" dirty="0">
              <a:solidFill>
                <a:prstClr val="white"/>
              </a:solidFill>
            </a:endParaRPr>
          </a:p>
        </p:txBody>
      </p:sp>
      <p:sp>
        <p:nvSpPr>
          <p:cNvPr id="8" name="Rounded Rectangle 7"/>
          <p:cNvSpPr/>
          <p:nvPr/>
        </p:nvSpPr>
        <p:spPr>
          <a:xfrm>
            <a:off x="6927861"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5, 0</a:t>
            </a:r>
            <a:endParaRPr lang="en-US" sz="2400" dirty="0">
              <a:solidFill>
                <a:prstClr val="white"/>
              </a:solidFill>
            </a:endParaRPr>
          </a:p>
        </p:txBody>
      </p:sp>
      <p:sp>
        <p:nvSpPr>
          <p:cNvPr id="18" name="Rectangle 17"/>
          <p:cNvSpPr/>
          <p:nvPr/>
        </p:nvSpPr>
        <p:spPr>
          <a:xfrm>
            <a:off x="2604324" y="2796564"/>
            <a:ext cx="6157936" cy="4216539"/>
          </a:xfrm>
          <a:prstGeom prst="rect">
            <a:avLst/>
          </a:prstGeom>
        </p:spPr>
        <p:txBody>
          <a:bodyPr wrap="square">
            <a:spAutoFit/>
          </a:bodyPr>
          <a:lstStyle/>
          <a:p>
            <a:pPr marL="457200" indent="-457200" algn="ctr" defTabSz="457200">
              <a:buFont typeface="Wingdings" charset="0"/>
              <a:buChar char="ç"/>
            </a:pPr>
            <a:r>
              <a:rPr lang="is-IS" sz="2800" dirty="0" smtClean="0">
                <a:solidFill>
                  <a:prstClr val="black"/>
                </a:solidFill>
              </a:rPr>
              <a:t>Store into stack </a:t>
            </a:r>
            <a:r>
              <a:rPr lang="en-US" sz="2800" dirty="0" smtClean="0">
                <a:solidFill>
                  <a:prstClr val="black"/>
                </a:solidFill>
              </a:rPr>
              <a:t>a</a:t>
            </a:r>
            <a:r>
              <a:rPr lang="is-IS" sz="2800" dirty="0" smtClean="0">
                <a:solidFill>
                  <a:prstClr val="black"/>
                </a:solidFill>
              </a:rPr>
              <a:t>s a Element object</a:t>
            </a:r>
          </a:p>
          <a:p>
            <a:pPr defTabSz="457200"/>
            <a:endParaRPr lang="en-US" sz="2000" dirty="0" smtClean="0">
              <a:solidFill>
                <a:srgbClr val="6F777D">
                  <a:lumMod val="75000"/>
                </a:srgbClr>
              </a:solidFill>
            </a:endParaRPr>
          </a:p>
          <a:p>
            <a:pPr defTabSz="457200"/>
            <a:r>
              <a:rPr lang="en-US" sz="2000" dirty="0" smtClean="0">
                <a:solidFill>
                  <a:srgbClr val="6F777D">
                    <a:lumMod val="75000"/>
                  </a:srgbClr>
                </a:solidFill>
              </a:rPr>
              <a:t>Pop all elements from the stack that is more radioactive than the current one, keeping track of the maximum </a:t>
            </a:r>
            <a:r>
              <a:rPr lang="en-US" sz="2000" b="1" dirty="0" err="1" smtClean="0">
                <a:solidFill>
                  <a:srgbClr val="6F777D">
                    <a:lumMod val="75000"/>
                  </a:srgbClr>
                </a:solidFill>
              </a:rPr>
              <a:t>yearsBeforeDecay</a:t>
            </a:r>
            <a:r>
              <a:rPr lang="en-US" sz="2000" dirty="0" smtClean="0">
                <a:solidFill>
                  <a:srgbClr val="6F777D">
                    <a:lumMod val="75000"/>
                  </a:srgbClr>
                </a:solidFill>
              </a:rPr>
              <a:t> attribute out of all</a:t>
            </a:r>
            <a:r>
              <a:rPr lang="is-IS" sz="2000" dirty="0" smtClean="0">
                <a:solidFill>
                  <a:srgbClr val="6F777D">
                    <a:lumMod val="75000"/>
                  </a:srgbClr>
                </a:solidFill>
              </a:rPr>
              <a:t>…</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Push new element, with yearsBeforeDecay = k =</a:t>
            </a:r>
          </a:p>
          <a:p>
            <a:pPr defTabSz="457200"/>
            <a:r>
              <a:rPr lang="is-IS" sz="2000" dirty="0" smtClean="0">
                <a:solidFill>
                  <a:srgbClr val="6F777D">
                    <a:lumMod val="75000"/>
                  </a:srgbClr>
                </a:solidFill>
              </a:rPr>
              <a:t>-&gt; k = 0, if stack is empty</a:t>
            </a:r>
          </a:p>
          <a:p>
            <a:pPr defTabSz="457200"/>
            <a:r>
              <a:rPr lang="is-IS" sz="2000" dirty="0" smtClean="0">
                <a:solidFill>
                  <a:srgbClr val="6F777D">
                    <a:lumMod val="75000"/>
                  </a:srgbClr>
                </a:solidFill>
              </a:rPr>
              <a:t>-&gt; k = maxYearsBeforeDecay + 1, otherwise</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curMax= max(curMax, k)</a:t>
            </a:r>
            <a:endParaRPr lang="en-US" sz="2000" dirty="0" smtClean="0">
              <a:solidFill>
                <a:srgbClr val="6F777D">
                  <a:lumMod val="75000"/>
                </a:srgbClr>
              </a:solidFill>
            </a:endParaRPr>
          </a:p>
          <a:p>
            <a:pPr defTabSz="457200"/>
            <a:endParaRPr lang="en-US" sz="2000" dirty="0" smtClean="0">
              <a:solidFill>
                <a:srgbClr val="6F777D">
                  <a:lumMod val="75000"/>
                </a:srgbClr>
              </a:solidFill>
            </a:endParaRPr>
          </a:p>
          <a:p>
            <a:pPr defTabSz="457200"/>
            <a:endParaRPr lang="en-US" sz="2000" dirty="0" smtClean="0">
              <a:solidFill>
                <a:srgbClr val="6F777D">
                  <a:lumMod val="75000"/>
                </a:srgbClr>
              </a:solidFill>
            </a:endParaRPr>
          </a:p>
        </p:txBody>
      </p:sp>
    </p:spTree>
    <p:extLst>
      <p:ext uri="{BB962C8B-B14F-4D97-AF65-F5344CB8AC3E}">
        <p14:creationId xmlns:p14="http://schemas.microsoft.com/office/powerpoint/2010/main" val="21371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fill="hold" grpId="0" nodeType="afterEffect">
                                  <p:stCondLst>
                                    <p:cond delay="0"/>
                                  </p:stCondLst>
                                  <p:childTnLst>
                                    <p:animMotion origin="layout" path="M -0.00052 -2.49884E-6 L -0.15233 -2.49884E-6 C -0.2206 -2.49884E-6 -0.30415 0.12147 -0.30415 0.21981 L -0.30415 0.441 " pathEditMode="relative" rAng="0" ptsTypes="FfFF">
                                      <p:cBhvr>
                                        <p:cTn id="6" dur="500" fill="hold"/>
                                        <p:tgtEl>
                                          <p:spTgt spid="16"/>
                                        </p:tgtEl>
                                        <p:attrNameLst>
                                          <p:attrName>ppt_x</p:attrName>
                                          <p:attrName>ppt_y</p:attrName>
                                        </p:attrNameLst>
                                      </p:cBhvr>
                                      <p:rCtr x="-15182" y="220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en-US" dirty="0" smtClean="0"/>
              <a:t>N) </a:t>
            </a:r>
            <a:r>
              <a:rPr lang="en-US" dirty="0"/>
              <a:t>Solution</a:t>
            </a:r>
          </a:p>
        </p:txBody>
      </p:sp>
      <p:grpSp>
        <p:nvGrpSpPr>
          <p:cNvPr id="9" name="Group 8"/>
          <p:cNvGrpSpPr/>
          <p:nvPr/>
        </p:nvGrpSpPr>
        <p:grpSpPr>
          <a:xfrm>
            <a:off x="1221246" y="2796564"/>
            <a:ext cx="1186173" cy="3445911"/>
            <a:chOff x="1939742" y="2470345"/>
            <a:chExt cx="1549003" cy="3564280"/>
          </a:xfrm>
        </p:grpSpPr>
        <p:cxnSp>
          <p:nvCxnSpPr>
            <p:cNvPr id="10" name="Straight Connector 9"/>
            <p:cNvCxnSpPr/>
            <p:nvPr/>
          </p:nvCxnSpPr>
          <p:spPr>
            <a:xfrm>
              <a:off x="3488745"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939742" y="6034625"/>
              <a:ext cx="154900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939742"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4" name="Rectangle 13"/>
          <p:cNvSpPr/>
          <p:nvPr/>
        </p:nvSpPr>
        <p:spPr>
          <a:xfrm>
            <a:off x="885802" y="6277759"/>
            <a:ext cx="1901368" cy="369332"/>
          </a:xfrm>
          <a:prstGeom prst="rect">
            <a:avLst/>
          </a:prstGeom>
        </p:spPr>
        <p:txBody>
          <a:bodyPr wrap="square">
            <a:spAutoFit/>
          </a:bodyPr>
          <a:lstStyle/>
          <a:p>
            <a:pPr algn="ctr" defTabSz="457200"/>
            <a:r>
              <a:rPr lang="is-IS" dirty="0">
                <a:solidFill>
                  <a:srgbClr val="94734E"/>
                </a:solidFill>
              </a:rPr>
              <a:t>s</a:t>
            </a:r>
            <a:r>
              <a:rPr lang="is-IS" dirty="0" smtClean="0">
                <a:solidFill>
                  <a:srgbClr val="94734E"/>
                </a:solidFill>
              </a:rPr>
              <a:t>tack</a:t>
            </a:r>
            <a:endParaRPr lang="en-US" dirty="0" smtClean="0">
              <a:solidFill>
                <a:srgbClr val="94734E"/>
              </a:solidFill>
            </a:endParaRPr>
          </a:p>
        </p:txBody>
      </p:sp>
      <p:sp>
        <p:nvSpPr>
          <p:cNvPr id="7" name="Rounded Rectangle 6"/>
          <p:cNvSpPr/>
          <p:nvPr/>
        </p:nvSpPr>
        <p:spPr>
          <a:xfrm>
            <a:off x="5505366"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 </a:t>
            </a:r>
            <a:r>
              <a:rPr lang="en-US" sz="2400" dirty="0" smtClean="0">
                <a:solidFill>
                  <a:srgbClr val="FFFF00"/>
                </a:solidFill>
              </a:rPr>
              <a:t>?</a:t>
            </a:r>
            <a:endParaRPr lang="en-US" sz="2400" dirty="0">
              <a:solidFill>
                <a:srgbClr val="FFFF00"/>
              </a:solidFill>
            </a:endParaRPr>
          </a:p>
        </p:txBody>
      </p:sp>
      <p:sp>
        <p:nvSpPr>
          <p:cNvPr id="8" name="Rounded Rectangle 7"/>
          <p:cNvSpPr/>
          <p:nvPr/>
        </p:nvSpPr>
        <p:spPr>
          <a:xfrm>
            <a:off x="6927861"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5, 0</a:t>
            </a:r>
            <a:endParaRPr lang="en-US" sz="2400" dirty="0">
              <a:solidFill>
                <a:prstClr val="white"/>
              </a:solidFill>
            </a:endParaRPr>
          </a:p>
        </p:txBody>
      </p:sp>
      <p:sp>
        <p:nvSpPr>
          <p:cNvPr id="13" name="Rounded Rectangle 12"/>
          <p:cNvSpPr/>
          <p:nvPr/>
        </p:nvSpPr>
        <p:spPr>
          <a:xfrm>
            <a:off x="1319589" y="5447680"/>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a:t>
            </a:r>
            <a:r>
              <a:rPr lang="en-US" sz="2400" smtClean="0">
                <a:solidFill>
                  <a:prstClr val="white"/>
                </a:solidFill>
              </a:rPr>
              <a:t>, 0</a:t>
            </a:r>
            <a:endParaRPr lang="en-US" sz="2400" dirty="0">
              <a:solidFill>
                <a:prstClr val="white"/>
              </a:solidFill>
            </a:endParaRPr>
          </a:p>
        </p:txBody>
      </p:sp>
      <p:sp>
        <p:nvSpPr>
          <p:cNvPr id="15" name="Rounded Rectangle 14"/>
          <p:cNvSpPr/>
          <p:nvPr/>
        </p:nvSpPr>
        <p:spPr>
          <a:xfrm>
            <a:off x="1303237" y="465288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6</a:t>
            </a:r>
            <a:r>
              <a:rPr lang="en-US" sz="2400" smtClean="0">
                <a:solidFill>
                  <a:prstClr val="white"/>
                </a:solidFill>
              </a:rPr>
              <a:t>, </a:t>
            </a:r>
            <a:r>
              <a:rPr lang="en-US" sz="2400" smtClean="0">
                <a:solidFill>
                  <a:srgbClr val="FFFF00"/>
                </a:solidFill>
              </a:rPr>
              <a:t>1</a:t>
            </a:r>
            <a:endParaRPr lang="en-US" sz="2400" dirty="0">
              <a:solidFill>
                <a:srgbClr val="FFFF00"/>
              </a:solidFill>
            </a:endParaRPr>
          </a:p>
        </p:txBody>
      </p:sp>
      <p:sp>
        <p:nvSpPr>
          <p:cNvPr id="16" name="Rectangle 15"/>
          <p:cNvSpPr/>
          <p:nvPr/>
        </p:nvSpPr>
        <p:spPr>
          <a:xfrm>
            <a:off x="2604324" y="2796564"/>
            <a:ext cx="6157936" cy="4216539"/>
          </a:xfrm>
          <a:prstGeom prst="rect">
            <a:avLst/>
          </a:prstGeom>
        </p:spPr>
        <p:txBody>
          <a:bodyPr wrap="square">
            <a:spAutoFit/>
          </a:bodyPr>
          <a:lstStyle/>
          <a:p>
            <a:pPr marL="457200" indent="-457200" algn="ctr" defTabSz="457200">
              <a:buFont typeface="Wingdings" charset="0"/>
              <a:buChar char="ç"/>
            </a:pPr>
            <a:r>
              <a:rPr lang="is-IS" sz="2800" dirty="0" smtClean="0">
                <a:solidFill>
                  <a:prstClr val="black"/>
                </a:solidFill>
              </a:rPr>
              <a:t>Store into stack </a:t>
            </a:r>
            <a:r>
              <a:rPr lang="en-US" sz="2800" dirty="0" smtClean="0">
                <a:solidFill>
                  <a:prstClr val="black"/>
                </a:solidFill>
              </a:rPr>
              <a:t>a</a:t>
            </a:r>
            <a:r>
              <a:rPr lang="is-IS" sz="2800" dirty="0" smtClean="0">
                <a:solidFill>
                  <a:prstClr val="black"/>
                </a:solidFill>
              </a:rPr>
              <a:t>s a Element object</a:t>
            </a:r>
          </a:p>
          <a:p>
            <a:pPr defTabSz="457200"/>
            <a:endParaRPr lang="en-US" sz="2000" dirty="0" smtClean="0">
              <a:solidFill>
                <a:srgbClr val="6F777D">
                  <a:lumMod val="75000"/>
                </a:srgbClr>
              </a:solidFill>
            </a:endParaRPr>
          </a:p>
          <a:p>
            <a:pPr defTabSz="457200"/>
            <a:r>
              <a:rPr lang="en-US" sz="2000" dirty="0" smtClean="0">
                <a:solidFill>
                  <a:srgbClr val="6F777D">
                    <a:lumMod val="75000"/>
                  </a:srgbClr>
                </a:solidFill>
              </a:rPr>
              <a:t>Pop all elements from the stack that is more radioactive than the current one, keeping track of the maximum </a:t>
            </a:r>
            <a:r>
              <a:rPr lang="en-US" sz="2000" b="1" dirty="0" err="1" smtClean="0">
                <a:solidFill>
                  <a:srgbClr val="6F777D">
                    <a:lumMod val="75000"/>
                  </a:srgbClr>
                </a:solidFill>
              </a:rPr>
              <a:t>yearsBeforeDecay</a:t>
            </a:r>
            <a:r>
              <a:rPr lang="en-US" sz="2000" dirty="0" smtClean="0">
                <a:solidFill>
                  <a:srgbClr val="6F777D">
                    <a:lumMod val="75000"/>
                  </a:srgbClr>
                </a:solidFill>
              </a:rPr>
              <a:t> attribute out of all</a:t>
            </a:r>
            <a:r>
              <a:rPr lang="is-IS" sz="2000" dirty="0" smtClean="0">
                <a:solidFill>
                  <a:srgbClr val="6F777D">
                    <a:lumMod val="75000"/>
                  </a:srgbClr>
                </a:solidFill>
              </a:rPr>
              <a:t>…</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Push new element, with yearsBeforeDecay = k =</a:t>
            </a:r>
          </a:p>
          <a:p>
            <a:pPr defTabSz="457200"/>
            <a:r>
              <a:rPr lang="is-IS" sz="2000" dirty="0" smtClean="0">
                <a:solidFill>
                  <a:srgbClr val="6F777D">
                    <a:lumMod val="75000"/>
                  </a:srgbClr>
                </a:solidFill>
              </a:rPr>
              <a:t>-&gt; k = 0, if stack is empty</a:t>
            </a:r>
          </a:p>
          <a:p>
            <a:pPr defTabSz="457200"/>
            <a:r>
              <a:rPr lang="is-IS" sz="2000" dirty="0" smtClean="0">
                <a:solidFill>
                  <a:srgbClr val="6F777D">
                    <a:lumMod val="75000"/>
                  </a:srgbClr>
                </a:solidFill>
              </a:rPr>
              <a:t>-&gt; k = maxYearsBeforeDecay + 1, otherwise</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curMax= max(curMax, k)</a:t>
            </a:r>
            <a:endParaRPr lang="en-US" sz="2000" dirty="0" smtClean="0">
              <a:solidFill>
                <a:srgbClr val="6F777D">
                  <a:lumMod val="75000"/>
                </a:srgbClr>
              </a:solidFill>
            </a:endParaRPr>
          </a:p>
          <a:p>
            <a:pPr defTabSz="457200"/>
            <a:endParaRPr lang="en-US" sz="2000" dirty="0" smtClean="0">
              <a:solidFill>
                <a:srgbClr val="6F777D">
                  <a:lumMod val="75000"/>
                </a:srgbClr>
              </a:solidFill>
            </a:endParaRPr>
          </a:p>
          <a:p>
            <a:pPr defTabSz="457200"/>
            <a:endParaRPr lang="en-US" sz="2000" dirty="0" smtClean="0">
              <a:solidFill>
                <a:srgbClr val="6F777D">
                  <a:lumMod val="75000"/>
                </a:srgbClr>
              </a:solidFill>
            </a:endParaRPr>
          </a:p>
        </p:txBody>
      </p:sp>
    </p:spTree>
    <p:extLst>
      <p:ext uri="{BB962C8B-B14F-4D97-AF65-F5344CB8AC3E}">
        <p14:creationId xmlns:p14="http://schemas.microsoft.com/office/powerpoint/2010/main" val="10235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50" presetClass="path" presetSubtype="0" fill="hold" grpId="0" nodeType="withEffect">
                                  <p:stCondLst>
                                    <p:cond delay="200"/>
                                  </p:stCondLst>
                                  <p:childTnLst>
                                    <p:animMotion origin="layout" path="M 1.94444E-6 0 L -0.23004 0 C -0.33264 0 -0.45886 0.14306 -0.45886 0.25949 L -0.45886 0.51898 " pathEditMode="relative" rAng="0" ptsTypes="AAAA">
                                      <p:cBhvr>
                                        <p:cTn id="12" dur="500" fill="hold"/>
                                        <p:tgtEl>
                                          <p:spTgt spid="7"/>
                                        </p:tgtEl>
                                        <p:attrNameLst>
                                          <p:attrName>ppt_x</p:attrName>
                                          <p:attrName>ppt_y</p:attrName>
                                        </p:attrNameLst>
                                      </p:cBhvr>
                                      <p:rCtr x="-22951" y="2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en-US" dirty="0" smtClean="0"/>
              <a:t>N) </a:t>
            </a:r>
            <a:r>
              <a:rPr lang="en-US" dirty="0"/>
              <a:t>Solution</a:t>
            </a:r>
          </a:p>
        </p:txBody>
      </p:sp>
      <p:grpSp>
        <p:nvGrpSpPr>
          <p:cNvPr id="9" name="Group 8"/>
          <p:cNvGrpSpPr/>
          <p:nvPr/>
        </p:nvGrpSpPr>
        <p:grpSpPr>
          <a:xfrm>
            <a:off x="1221246" y="2796564"/>
            <a:ext cx="1186173" cy="3445911"/>
            <a:chOff x="1939742" y="2470345"/>
            <a:chExt cx="1549003" cy="3564280"/>
          </a:xfrm>
        </p:grpSpPr>
        <p:cxnSp>
          <p:nvCxnSpPr>
            <p:cNvPr id="10" name="Straight Connector 9"/>
            <p:cNvCxnSpPr/>
            <p:nvPr/>
          </p:nvCxnSpPr>
          <p:spPr>
            <a:xfrm>
              <a:off x="3488745"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939742" y="6034625"/>
              <a:ext cx="154900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939742"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4" name="Rectangle 13"/>
          <p:cNvSpPr/>
          <p:nvPr/>
        </p:nvSpPr>
        <p:spPr>
          <a:xfrm>
            <a:off x="885802" y="6277759"/>
            <a:ext cx="1901368" cy="369332"/>
          </a:xfrm>
          <a:prstGeom prst="rect">
            <a:avLst/>
          </a:prstGeom>
        </p:spPr>
        <p:txBody>
          <a:bodyPr wrap="square">
            <a:spAutoFit/>
          </a:bodyPr>
          <a:lstStyle/>
          <a:p>
            <a:pPr algn="ctr" defTabSz="457200"/>
            <a:r>
              <a:rPr lang="is-IS" dirty="0">
                <a:solidFill>
                  <a:srgbClr val="94734E"/>
                </a:solidFill>
              </a:rPr>
              <a:t>s</a:t>
            </a:r>
            <a:r>
              <a:rPr lang="is-IS" dirty="0" smtClean="0">
                <a:solidFill>
                  <a:srgbClr val="94734E"/>
                </a:solidFill>
              </a:rPr>
              <a:t>tack</a:t>
            </a:r>
            <a:endParaRPr lang="en-US" dirty="0" smtClean="0">
              <a:solidFill>
                <a:srgbClr val="94734E"/>
              </a:solidFill>
            </a:endParaRPr>
          </a:p>
        </p:txBody>
      </p:sp>
      <p:sp>
        <p:nvSpPr>
          <p:cNvPr id="8" name="Rounded Rectangle 7"/>
          <p:cNvSpPr/>
          <p:nvPr/>
        </p:nvSpPr>
        <p:spPr>
          <a:xfrm>
            <a:off x="6927861" y="18429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 </a:t>
            </a:r>
            <a:r>
              <a:rPr lang="en-US" sz="2400" dirty="0" smtClean="0">
                <a:solidFill>
                  <a:srgbClr val="FFFF00"/>
                </a:solidFill>
              </a:rPr>
              <a:t>?</a:t>
            </a:r>
            <a:endParaRPr lang="en-US" sz="2400" dirty="0">
              <a:solidFill>
                <a:srgbClr val="FFFF00"/>
              </a:solidFill>
            </a:endParaRPr>
          </a:p>
        </p:txBody>
      </p:sp>
      <p:sp>
        <p:nvSpPr>
          <p:cNvPr id="15" name="Rounded Rectangle 14"/>
          <p:cNvSpPr/>
          <p:nvPr/>
        </p:nvSpPr>
        <p:spPr>
          <a:xfrm>
            <a:off x="1333566" y="545137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 </a:t>
            </a:r>
            <a:r>
              <a:rPr lang="en-US" sz="2400" dirty="0">
                <a:solidFill>
                  <a:srgbClr val="FFFF00"/>
                </a:solidFill>
              </a:rPr>
              <a:t>0</a:t>
            </a:r>
          </a:p>
        </p:txBody>
      </p:sp>
      <p:sp>
        <p:nvSpPr>
          <p:cNvPr id="16" name="Rectangle 15"/>
          <p:cNvSpPr/>
          <p:nvPr/>
        </p:nvSpPr>
        <p:spPr>
          <a:xfrm>
            <a:off x="2604324" y="2796564"/>
            <a:ext cx="6157936" cy="4216539"/>
          </a:xfrm>
          <a:prstGeom prst="rect">
            <a:avLst/>
          </a:prstGeom>
        </p:spPr>
        <p:txBody>
          <a:bodyPr wrap="square">
            <a:spAutoFit/>
          </a:bodyPr>
          <a:lstStyle/>
          <a:p>
            <a:pPr marL="457200" indent="-457200" algn="ctr" defTabSz="457200">
              <a:buFont typeface="Wingdings" charset="0"/>
              <a:buChar char="ç"/>
            </a:pPr>
            <a:r>
              <a:rPr lang="is-IS" sz="2800" dirty="0" smtClean="0">
                <a:solidFill>
                  <a:prstClr val="black"/>
                </a:solidFill>
              </a:rPr>
              <a:t>Store into stack </a:t>
            </a:r>
            <a:r>
              <a:rPr lang="en-US" sz="2800" dirty="0" smtClean="0">
                <a:solidFill>
                  <a:prstClr val="black"/>
                </a:solidFill>
              </a:rPr>
              <a:t>a</a:t>
            </a:r>
            <a:r>
              <a:rPr lang="is-IS" sz="2800" dirty="0" smtClean="0">
                <a:solidFill>
                  <a:prstClr val="black"/>
                </a:solidFill>
              </a:rPr>
              <a:t>s a Element object</a:t>
            </a:r>
          </a:p>
          <a:p>
            <a:pPr defTabSz="457200"/>
            <a:endParaRPr lang="en-US" sz="2000" dirty="0" smtClean="0">
              <a:solidFill>
                <a:srgbClr val="6F777D">
                  <a:lumMod val="75000"/>
                </a:srgbClr>
              </a:solidFill>
            </a:endParaRPr>
          </a:p>
          <a:p>
            <a:pPr defTabSz="457200"/>
            <a:r>
              <a:rPr lang="en-US" sz="2000" dirty="0" smtClean="0">
                <a:solidFill>
                  <a:srgbClr val="6F777D">
                    <a:lumMod val="75000"/>
                  </a:srgbClr>
                </a:solidFill>
              </a:rPr>
              <a:t>Pop all elements from the stack that is more radioactive than the current one, keeping track of the maximum </a:t>
            </a:r>
            <a:r>
              <a:rPr lang="en-US" sz="2000" b="1" dirty="0" err="1" smtClean="0">
                <a:solidFill>
                  <a:srgbClr val="6F777D">
                    <a:lumMod val="75000"/>
                  </a:srgbClr>
                </a:solidFill>
              </a:rPr>
              <a:t>yearsBeforeDecay</a:t>
            </a:r>
            <a:r>
              <a:rPr lang="en-US" sz="2000" dirty="0" smtClean="0">
                <a:solidFill>
                  <a:srgbClr val="6F777D">
                    <a:lumMod val="75000"/>
                  </a:srgbClr>
                </a:solidFill>
              </a:rPr>
              <a:t> attribute out of all</a:t>
            </a:r>
            <a:r>
              <a:rPr lang="is-IS" sz="2000" dirty="0" smtClean="0">
                <a:solidFill>
                  <a:srgbClr val="6F777D">
                    <a:lumMod val="75000"/>
                  </a:srgbClr>
                </a:solidFill>
              </a:rPr>
              <a:t>…</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Push new element, with yearsBeforeDecay = k =</a:t>
            </a:r>
          </a:p>
          <a:p>
            <a:pPr defTabSz="457200"/>
            <a:r>
              <a:rPr lang="is-IS" sz="2000" dirty="0" smtClean="0">
                <a:solidFill>
                  <a:srgbClr val="6F777D">
                    <a:lumMod val="75000"/>
                  </a:srgbClr>
                </a:solidFill>
              </a:rPr>
              <a:t>-&gt; k = 0, if stack is empty</a:t>
            </a:r>
          </a:p>
          <a:p>
            <a:pPr defTabSz="457200"/>
            <a:r>
              <a:rPr lang="is-IS" sz="2000" dirty="0" smtClean="0">
                <a:solidFill>
                  <a:srgbClr val="6F777D">
                    <a:lumMod val="75000"/>
                  </a:srgbClr>
                </a:solidFill>
              </a:rPr>
              <a:t>-&gt; k = maxYearsBeforeDecay + 1, otherwise</a:t>
            </a:r>
          </a:p>
          <a:p>
            <a:pPr defTabSz="457200"/>
            <a:endParaRPr lang="is-IS" sz="2000" dirty="0">
              <a:solidFill>
                <a:srgbClr val="6F777D">
                  <a:lumMod val="75000"/>
                </a:srgbClr>
              </a:solidFill>
            </a:endParaRPr>
          </a:p>
          <a:p>
            <a:pPr defTabSz="457200"/>
            <a:r>
              <a:rPr lang="is-IS" sz="2000" dirty="0" smtClean="0">
                <a:solidFill>
                  <a:srgbClr val="6F777D">
                    <a:lumMod val="75000"/>
                  </a:srgbClr>
                </a:solidFill>
              </a:rPr>
              <a:t>curMax= max(curMax, k)</a:t>
            </a:r>
            <a:endParaRPr lang="en-US" sz="2000" dirty="0" smtClean="0">
              <a:solidFill>
                <a:srgbClr val="6F777D">
                  <a:lumMod val="75000"/>
                </a:srgbClr>
              </a:solidFill>
            </a:endParaRPr>
          </a:p>
          <a:p>
            <a:pPr defTabSz="457200"/>
            <a:endParaRPr lang="en-US" sz="2000" dirty="0" smtClean="0">
              <a:solidFill>
                <a:srgbClr val="6F777D">
                  <a:lumMod val="75000"/>
                </a:srgbClr>
              </a:solidFill>
            </a:endParaRPr>
          </a:p>
          <a:p>
            <a:pPr defTabSz="457200"/>
            <a:endParaRPr lang="en-US" sz="2000" dirty="0" smtClean="0">
              <a:solidFill>
                <a:srgbClr val="6F777D">
                  <a:lumMod val="75000"/>
                </a:srgbClr>
              </a:solidFill>
            </a:endParaRPr>
          </a:p>
        </p:txBody>
      </p:sp>
    </p:spTree>
    <p:extLst>
      <p:ext uri="{BB962C8B-B14F-4D97-AF65-F5344CB8AC3E}">
        <p14:creationId xmlns:p14="http://schemas.microsoft.com/office/powerpoint/2010/main" val="188075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fill="hold" grpId="0" nodeType="afterEffect">
                                  <p:stCondLst>
                                    <p:cond delay="0"/>
                                  </p:stCondLst>
                                  <p:childTnLst>
                                    <p:animMotion origin="layout" path="M 2.90082E-6 -2.49884E-6 L -0.30624 -2.49884E-6 C -0.44329 -2.49884E-6 -0.61178 0.09602 -0.61178 0.17469 L -0.61178 0.34938 " pathEditMode="relative" rAng="0" ptsTypes="FfFF">
                                      <p:cBhvr>
                                        <p:cTn id="6" dur="500" fill="hold"/>
                                        <p:tgtEl>
                                          <p:spTgt spid="8"/>
                                        </p:tgtEl>
                                        <p:attrNameLst>
                                          <p:attrName>ppt_x</p:attrName>
                                          <p:attrName>ppt_y</p:attrName>
                                        </p:attrNameLst>
                                      </p:cBhvr>
                                      <p:rCtr x="-30589" y="174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en-US" dirty="0" smtClean="0"/>
              <a:t>N) </a:t>
            </a:r>
            <a:r>
              <a:rPr lang="en-US" dirty="0"/>
              <a:t>Solution</a:t>
            </a:r>
          </a:p>
        </p:txBody>
      </p:sp>
      <p:sp>
        <p:nvSpPr>
          <p:cNvPr id="4" name="Rounded Rectangle 3"/>
          <p:cNvSpPr/>
          <p:nvPr/>
        </p:nvSpPr>
        <p:spPr>
          <a:xfrm>
            <a:off x="1332468" y="5459270"/>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4, 0</a:t>
            </a:r>
            <a:endParaRPr lang="en-US" sz="2400" dirty="0">
              <a:solidFill>
                <a:prstClr val="white"/>
              </a:solidFill>
            </a:endParaRPr>
          </a:p>
        </p:txBody>
      </p:sp>
      <p:sp>
        <p:nvSpPr>
          <p:cNvPr id="5" name="Rounded Rectangle 4"/>
          <p:cNvSpPr/>
          <p:nvPr/>
        </p:nvSpPr>
        <p:spPr>
          <a:xfrm>
            <a:off x="1332468" y="4868125"/>
            <a:ext cx="100584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5,1</a:t>
            </a:r>
            <a:endParaRPr lang="en-US" sz="2400" dirty="0">
              <a:solidFill>
                <a:prstClr val="white"/>
              </a:solidFill>
            </a:endParaRPr>
          </a:p>
        </p:txBody>
      </p:sp>
      <p:grpSp>
        <p:nvGrpSpPr>
          <p:cNvPr id="9" name="Group 8"/>
          <p:cNvGrpSpPr/>
          <p:nvPr/>
        </p:nvGrpSpPr>
        <p:grpSpPr>
          <a:xfrm>
            <a:off x="1221246" y="2796564"/>
            <a:ext cx="1186173" cy="3445911"/>
            <a:chOff x="1939742" y="2470345"/>
            <a:chExt cx="1549003" cy="3564280"/>
          </a:xfrm>
        </p:grpSpPr>
        <p:cxnSp>
          <p:nvCxnSpPr>
            <p:cNvPr id="10" name="Straight Connector 9"/>
            <p:cNvCxnSpPr/>
            <p:nvPr/>
          </p:nvCxnSpPr>
          <p:spPr>
            <a:xfrm>
              <a:off x="3488745"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1939742" y="6034625"/>
              <a:ext cx="154900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1939742" y="2470345"/>
              <a:ext cx="0" cy="356428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3" name="Rectangle 12"/>
          <p:cNvSpPr/>
          <p:nvPr/>
        </p:nvSpPr>
        <p:spPr>
          <a:xfrm>
            <a:off x="2787170" y="3440186"/>
            <a:ext cx="5975090" cy="954107"/>
          </a:xfrm>
          <a:prstGeom prst="rect">
            <a:avLst/>
          </a:prstGeom>
        </p:spPr>
        <p:txBody>
          <a:bodyPr wrap="square">
            <a:spAutoFit/>
          </a:bodyPr>
          <a:lstStyle/>
          <a:p>
            <a:pPr algn="ctr" defTabSz="457200"/>
            <a:r>
              <a:rPr lang="is-IS" sz="2800" dirty="0" smtClean="0">
                <a:solidFill>
                  <a:prstClr val="black"/>
                </a:solidFill>
              </a:rPr>
              <a:t>The answer is the max years of all the Elements in the stack!</a:t>
            </a:r>
          </a:p>
        </p:txBody>
      </p:sp>
      <p:sp>
        <p:nvSpPr>
          <p:cNvPr id="14" name="Rectangle 13"/>
          <p:cNvSpPr/>
          <p:nvPr/>
        </p:nvSpPr>
        <p:spPr>
          <a:xfrm>
            <a:off x="885802" y="6277759"/>
            <a:ext cx="1901368" cy="369332"/>
          </a:xfrm>
          <a:prstGeom prst="rect">
            <a:avLst/>
          </a:prstGeom>
        </p:spPr>
        <p:txBody>
          <a:bodyPr wrap="square">
            <a:spAutoFit/>
          </a:bodyPr>
          <a:lstStyle/>
          <a:p>
            <a:pPr algn="ctr" defTabSz="457200"/>
            <a:r>
              <a:rPr lang="is-IS" dirty="0">
                <a:solidFill>
                  <a:srgbClr val="94734E"/>
                </a:solidFill>
              </a:rPr>
              <a:t>s</a:t>
            </a:r>
            <a:r>
              <a:rPr lang="is-IS" dirty="0" smtClean="0">
                <a:solidFill>
                  <a:srgbClr val="94734E"/>
                </a:solidFill>
              </a:rPr>
              <a:t>tack</a:t>
            </a:r>
            <a:endParaRPr lang="en-US" dirty="0" smtClean="0">
              <a:solidFill>
                <a:srgbClr val="94734E"/>
              </a:solidFill>
            </a:endParaRPr>
          </a:p>
        </p:txBody>
      </p:sp>
    </p:spTree>
    <p:extLst>
      <p:ext uri="{BB962C8B-B14F-4D97-AF65-F5344CB8AC3E}">
        <p14:creationId xmlns:p14="http://schemas.microsoft.com/office/powerpoint/2010/main" val="9938034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File</a:t>
            </a:r>
            <a:endParaRPr lang="en-US" dirty="0"/>
          </a:p>
        </p:txBody>
      </p:sp>
      <p:sp>
        <p:nvSpPr>
          <p:cNvPr id="6" name="Text Placeholder 5"/>
          <p:cNvSpPr>
            <a:spLocks noGrp="1"/>
          </p:cNvSpPr>
          <p:nvPr>
            <p:ph type="body" sz="half" idx="2"/>
          </p:nvPr>
        </p:nvSpPr>
        <p:spPr/>
        <p:txBody>
          <a:bodyPr>
            <a:normAutofit/>
          </a:bodyPr>
          <a:lstStyle/>
          <a:p>
            <a:r>
              <a:rPr lang="en-US" sz="3200" dirty="0" smtClean="0"/>
              <a:t>Any Questions?</a:t>
            </a:r>
            <a:endParaRPr lang="en-US" sz="3200" dirty="0"/>
          </a:p>
        </p:txBody>
      </p:sp>
      <p:pic>
        <p:nvPicPr>
          <p:cNvPr id="7" name="Picture 6"/>
          <p:cNvPicPr>
            <a:picLocks noChangeAspect="1"/>
          </p:cNvPicPr>
          <p:nvPr/>
        </p:nvPicPr>
        <p:blipFill>
          <a:blip r:embed="rId2"/>
          <a:stretch>
            <a:fillRect/>
          </a:stretch>
        </p:blipFill>
        <p:spPr>
          <a:xfrm>
            <a:off x="2438400" y="819136"/>
            <a:ext cx="4537912" cy="4083063"/>
          </a:xfrm>
          <a:prstGeom prst="rect">
            <a:avLst/>
          </a:prstGeom>
        </p:spPr>
      </p:pic>
      <p:sp>
        <p:nvSpPr>
          <p:cNvPr id="3" name="Slide Number Placeholder 2"/>
          <p:cNvSpPr>
            <a:spLocks noGrp="1"/>
          </p:cNvSpPr>
          <p:nvPr>
            <p:ph type="sldNum" sz="quarter" idx="12"/>
          </p:nvPr>
        </p:nvSpPr>
        <p:spPr/>
        <p:txBody>
          <a:bodyPr/>
          <a:lstStyle/>
          <a:p>
            <a:fld id="{835E20A1-CA8B-C44B-AF3A-EA9FF10691F4}" type="slidenum">
              <a:rPr lang="en-US" smtClean="0"/>
              <a:pPr/>
              <a:t>107</a:t>
            </a:fld>
            <a:endParaRPr lang="en-US"/>
          </a:p>
        </p:txBody>
      </p:sp>
    </p:spTree>
    <p:extLst>
      <p:ext uri="{BB962C8B-B14F-4D97-AF65-F5344CB8AC3E}">
        <p14:creationId xmlns:p14="http://schemas.microsoft.com/office/powerpoint/2010/main" val="205426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49197" y="1179706"/>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a:solidFill>
                  <a:srgbClr val="000000"/>
                </a:solidFill>
                <a:uFill>
                  <a:solidFill>
                    <a:srgbClr val="FFFFFF"/>
                  </a:solidFill>
                </a:uFill>
                <a:latin typeface="Gill Sans MT"/>
              </a:rPr>
              <a:t>Class </a:t>
            </a:r>
            <a:r>
              <a:rPr lang="en-US" sz="2400" b="1" strike="noStrike" spc="-1" dirty="0" smtClean="0">
                <a:solidFill>
                  <a:schemeClr val="accent1"/>
                </a:solidFill>
                <a:uFill>
                  <a:solidFill>
                    <a:srgbClr val="FFFFFF"/>
                  </a:solidFill>
                </a:uFill>
                <a:latin typeface="Gill Sans MT"/>
              </a:rPr>
              <a:t>Stack&lt;E&gt;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467749" y="1709212"/>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Stack&lt;E&gt;</a:t>
            </a:r>
            <a:endParaRPr lang="en-US" dirty="0"/>
          </a:p>
        </p:txBody>
      </p:sp>
      <p:sp>
        <p:nvSpPr>
          <p:cNvPr id="67" name="Rectangle 66"/>
          <p:cNvSpPr/>
          <p:nvPr/>
        </p:nvSpPr>
        <p:spPr>
          <a:xfrm>
            <a:off x="467750" y="2086268"/>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elements: </a:t>
            </a:r>
            <a:r>
              <a:rPr lang="en-US" dirty="0" err="1" smtClean="0"/>
              <a:t>LinkedList</a:t>
            </a:r>
            <a:r>
              <a:rPr lang="en-US" dirty="0" smtClean="0"/>
              <a:t>&lt;E&gt;</a:t>
            </a:r>
          </a:p>
        </p:txBody>
      </p:sp>
      <p:sp>
        <p:nvSpPr>
          <p:cNvPr id="68" name="Rectangle 3"/>
          <p:cNvSpPr/>
          <p:nvPr/>
        </p:nvSpPr>
        <p:spPr>
          <a:xfrm>
            <a:off x="467748" y="2809159"/>
            <a:ext cx="3252217" cy="174567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push(E) : void</a:t>
            </a:r>
          </a:p>
          <a:p>
            <a:pPr algn="just">
              <a:tabLst>
                <a:tab pos="287338" algn="l"/>
              </a:tabLst>
            </a:pPr>
            <a:r>
              <a:rPr lang="en-US" dirty="0" smtClean="0"/>
              <a:t>+	pop() : E</a:t>
            </a:r>
          </a:p>
          <a:p>
            <a:pPr algn="just">
              <a:tabLst>
                <a:tab pos="287338" algn="l"/>
              </a:tabLst>
            </a:pPr>
            <a:r>
              <a:rPr lang="en-US" dirty="0" smtClean="0"/>
              <a:t>+	peek() : E</a:t>
            </a:r>
          </a:p>
          <a:p>
            <a:pPr algn="just">
              <a:tabLst>
                <a:tab pos="287338" algn="l"/>
              </a:tabLst>
            </a:pPr>
            <a:r>
              <a:rPr lang="en-US" dirty="0" smtClean="0"/>
              <a:t>+	</a:t>
            </a:r>
            <a:r>
              <a:rPr lang="en-US" dirty="0" err="1" smtClean="0"/>
              <a:t>getSize</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getIndex</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isEmpty</a:t>
            </a:r>
            <a:r>
              <a:rPr lang="en-US" dirty="0" smtClean="0"/>
              <a:t>() : </a:t>
            </a:r>
            <a:r>
              <a:rPr lang="en-US" dirty="0" err="1" smtClean="0"/>
              <a:t>boolean</a:t>
            </a:r>
            <a:endParaRPr lang="en-US" dirty="0" smtClean="0"/>
          </a:p>
        </p:txBody>
      </p:sp>
      <p:sp>
        <p:nvSpPr>
          <p:cNvPr id="2" name="Rectangle 1"/>
          <p:cNvSpPr/>
          <p:nvPr/>
        </p:nvSpPr>
        <p:spPr>
          <a:xfrm>
            <a:off x="4387095" y="2110969"/>
            <a:ext cx="4650658" cy="2031325"/>
          </a:xfrm>
          <a:prstGeom prst="rect">
            <a:avLst/>
          </a:prstGeom>
        </p:spPr>
        <p:txBody>
          <a:bodyPr wrap="square">
            <a:spAutoFit/>
          </a:bodyPr>
          <a:lstStyle/>
          <a:p>
            <a:r>
              <a:rPr lang="en-US" b="1" dirty="0" smtClean="0">
                <a:solidFill>
                  <a:srgbClr val="7F0055"/>
                </a:solidFill>
                <a:latin typeface="Consolas" charset="0"/>
                <a:ea typeface="Consolas" charset="0"/>
                <a:cs typeface="Consolas" charset="0"/>
              </a:rPr>
              <a:t>public</a:t>
            </a:r>
            <a:r>
              <a:rPr lang="en-US" b="1" dirty="0">
                <a:solidFill>
                  <a:srgbClr val="000000"/>
                </a:solidFill>
                <a:latin typeface="Consolas" charset="0"/>
                <a:ea typeface="Consolas" charset="0"/>
                <a:cs typeface="Consolas" charset="0"/>
              </a:rPr>
              <a:t> </a:t>
            </a:r>
            <a:r>
              <a:rPr lang="en-US" b="1" dirty="0" err="1" smtClean="0">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getSize</a:t>
            </a:r>
            <a:r>
              <a:rPr lang="en-US" b="1" dirty="0">
                <a:solidFill>
                  <a:srgbClr val="000000"/>
                </a:solidFill>
                <a:latin typeface="Consolas" charset="0"/>
                <a:ea typeface="Consolas" charset="0"/>
                <a:cs typeface="Consolas" charset="0"/>
              </a:rPr>
              <a:t>() {</a:t>
            </a:r>
          </a:p>
          <a:p>
            <a:pPr indent="533400"/>
            <a:r>
              <a:rPr lang="en-US" b="1" dirty="0" smtClean="0">
                <a:solidFill>
                  <a:srgbClr val="7F0055"/>
                </a:solidFill>
                <a:latin typeface="Consolas" charset="0"/>
                <a:ea typeface="Consolas" charset="0"/>
                <a:cs typeface="Consolas" charset="0"/>
              </a:rPr>
              <a:t>return</a:t>
            </a:r>
            <a:r>
              <a:rPr lang="en-US" b="1" dirty="0" smtClean="0">
                <a:solidFill>
                  <a:srgbClr val="000000"/>
                </a:solidFill>
                <a:latin typeface="Consolas" charset="0"/>
                <a:ea typeface="Consolas" charset="0"/>
                <a:cs typeface="Consolas" charset="0"/>
              </a:rPr>
              <a:t> </a:t>
            </a:r>
            <a:r>
              <a:rPr lang="en-US" b="1" dirty="0" err="1" smtClean="0">
                <a:solidFill>
                  <a:srgbClr val="0000C0"/>
                </a:solidFill>
                <a:latin typeface="Consolas" charset="0"/>
                <a:ea typeface="Consolas" charset="0"/>
                <a:cs typeface="Consolas" charset="0"/>
              </a:rPr>
              <a:t>elements</a:t>
            </a:r>
            <a:r>
              <a:rPr lang="en-US" b="1" dirty="0" err="1">
                <a:solidFill>
                  <a:srgbClr val="000000"/>
                </a:solidFill>
                <a:latin typeface="Consolas" charset="0"/>
                <a:ea typeface="Consolas" charset="0"/>
                <a:cs typeface="Consolas" charset="0"/>
              </a:rPr>
              <a:t>.size</a:t>
            </a:r>
            <a:r>
              <a:rPr lang="en-US" b="1" dirty="0">
                <a:solidFill>
                  <a:srgbClr val="000000"/>
                </a:solidFill>
                <a:latin typeface="Consolas" charset="0"/>
                <a:ea typeface="Consolas" charset="0"/>
                <a:cs typeface="Consolas" charset="0"/>
              </a:rPr>
              <a:t>();</a:t>
            </a:r>
          </a:p>
          <a:p>
            <a:r>
              <a:rPr lang="en-US" dirty="0" smtClean="0">
                <a:solidFill>
                  <a:srgbClr val="000000"/>
                </a:solidFill>
                <a:latin typeface="Consolas" charset="0"/>
                <a:ea typeface="Consolas" charset="0"/>
                <a:cs typeface="Consolas" charset="0"/>
              </a:rPr>
              <a:t>}</a:t>
            </a:r>
            <a:endParaRPr lang="en-US" b="1" dirty="0" smtClean="0">
              <a:solidFill>
                <a:srgbClr val="7F0055"/>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p>
          <a:p>
            <a:r>
              <a:rPr lang="en-US" b="1" dirty="0" smtClean="0">
                <a:solidFill>
                  <a:srgbClr val="7F0055"/>
                </a:solidFill>
                <a:latin typeface="Consolas" charset="0"/>
                <a:ea typeface="Consolas" charset="0"/>
                <a:cs typeface="Consolas" charset="0"/>
              </a:rPr>
              <a:t>public</a:t>
            </a:r>
            <a:r>
              <a:rPr lang="en-US" b="1" dirty="0" smtClean="0">
                <a:solidFill>
                  <a:srgbClr val="000000"/>
                </a:solidFill>
                <a:latin typeface="Consolas" charset="0"/>
                <a:ea typeface="Consolas" charset="0"/>
                <a:cs typeface="Consolas" charset="0"/>
              </a:rPr>
              <a:t> </a:t>
            </a:r>
            <a:r>
              <a:rPr lang="en-US" b="1" dirty="0" err="1" smtClean="0">
                <a:solidFill>
                  <a:srgbClr val="7F0055"/>
                </a:solidFill>
                <a:latin typeface="Consolas" charset="0"/>
                <a:ea typeface="Consolas" charset="0"/>
                <a:cs typeface="Consolas" charset="0"/>
              </a:rPr>
              <a:t>boolean</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isEmpty</a:t>
            </a:r>
            <a:r>
              <a:rPr lang="en-US" b="1" dirty="0">
                <a:solidFill>
                  <a:srgbClr val="000000"/>
                </a:solidFill>
                <a:latin typeface="Consolas" charset="0"/>
                <a:ea typeface="Consolas" charset="0"/>
                <a:cs typeface="Consolas" charset="0"/>
              </a:rPr>
              <a:t>() {</a:t>
            </a:r>
          </a:p>
          <a:p>
            <a:pPr indent="533400"/>
            <a:r>
              <a:rPr lang="en-US" b="1" dirty="0" smtClean="0">
                <a:solidFill>
                  <a:srgbClr val="7F0055"/>
                </a:solidFill>
                <a:latin typeface="Consolas" charset="0"/>
                <a:ea typeface="Consolas" charset="0"/>
                <a:cs typeface="Consolas" charset="0"/>
              </a:rPr>
              <a:t>return</a:t>
            </a:r>
            <a:r>
              <a:rPr lang="en-US" b="1" dirty="0" smtClean="0">
                <a:solidFill>
                  <a:srgbClr val="000000"/>
                </a:solidFill>
                <a:latin typeface="Consolas" charset="0"/>
                <a:ea typeface="Consolas" charset="0"/>
                <a:cs typeface="Consolas" charset="0"/>
              </a:rPr>
              <a:t> </a:t>
            </a:r>
            <a:r>
              <a:rPr lang="en-US" b="1" dirty="0" err="1" smtClean="0">
                <a:solidFill>
                  <a:srgbClr val="7F0055"/>
                </a:solidFill>
                <a:latin typeface="Consolas" charset="0"/>
                <a:ea typeface="Consolas" charset="0"/>
                <a:cs typeface="Consolas" charset="0"/>
              </a:rPr>
              <a:t>this</a:t>
            </a:r>
            <a:r>
              <a:rPr lang="en-US" b="1" dirty="0" err="1">
                <a:solidFill>
                  <a:srgbClr val="000000"/>
                </a:solidFill>
                <a:latin typeface="Consolas" charset="0"/>
                <a:ea typeface="Consolas" charset="0"/>
                <a:cs typeface="Consolas" charset="0"/>
              </a:rPr>
              <a:t>.getSize</a:t>
            </a:r>
            <a:r>
              <a:rPr lang="en-US" b="1" dirty="0">
                <a:solidFill>
                  <a:srgbClr val="000000"/>
                </a:solidFill>
                <a:latin typeface="Consolas" charset="0"/>
                <a:ea typeface="Consolas" charset="0"/>
                <a:cs typeface="Consolas" charset="0"/>
              </a:rPr>
              <a:t>() == 0;</a:t>
            </a:r>
          </a:p>
          <a:p>
            <a:r>
              <a:rPr lang="en-US" dirty="0" smtClean="0">
                <a:solidFill>
                  <a:srgbClr val="000000"/>
                </a:solidFill>
                <a:latin typeface="Consolas" charset="0"/>
                <a:ea typeface="Consolas" charset="0"/>
                <a:cs typeface="Consolas" charset="0"/>
              </a:rPr>
              <a:t>}</a:t>
            </a:r>
            <a:endParaRPr lang="en-US" dirty="0">
              <a:latin typeface="Consolas" charset="0"/>
              <a:ea typeface="Consolas" charset="0"/>
              <a:cs typeface="Consolas" charset="0"/>
            </a:endParaRPr>
          </a:p>
        </p:txBody>
      </p:sp>
      <p:sp>
        <p:nvSpPr>
          <p:cNvPr id="9" name="TextBox 8"/>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11</a:t>
            </a:fld>
            <a:endParaRPr lang="en-US"/>
          </a:p>
        </p:txBody>
      </p:sp>
    </p:spTree>
    <p:extLst>
      <p:ext uri="{BB962C8B-B14F-4D97-AF65-F5344CB8AC3E}">
        <p14:creationId xmlns:p14="http://schemas.microsoft.com/office/powerpoint/2010/main" val="80453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1</a:t>
            </a:r>
          </a:p>
        </p:txBody>
      </p:sp>
      <p:sp>
        <p:nvSpPr>
          <p:cNvPr id="4" name="Text Placeholder 3"/>
          <p:cNvSpPr>
            <a:spLocks noGrp="1"/>
          </p:cNvSpPr>
          <p:nvPr>
            <p:ph type="body" sz="half" idx="2"/>
          </p:nvPr>
        </p:nvSpPr>
        <p:spPr/>
        <p:txBody>
          <a:bodyPr>
            <a:normAutofit/>
          </a:bodyPr>
          <a:lstStyle/>
          <a:p>
            <a:r>
              <a:rPr lang="en-US" sz="3600" dirty="0" smtClean="0"/>
              <a:t>Chemistry</a:t>
            </a:r>
            <a:endParaRPr lang="en-US" sz="3600" dirty="0"/>
          </a:p>
        </p:txBody>
      </p:sp>
      <p:pic>
        <p:nvPicPr>
          <p:cNvPr id="3" name="Picture 2"/>
          <p:cNvPicPr>
            <a:picLocks noChangeAspect="1"/>
          </p:cNvPicPr>
          <p:nvPr/>
        </p:nvPicPr>
        <p:blipFill>
          <a:blip r:embed="rId3"/>
          <a:stretch>
            <a:fillRect/>
          </a:stretch>
        </p:blipFill>
        <p:spPr>
          <a:xfrm>
            <a:off x="-1" y="0"/>
            <a:ext cx="9144001" cy="4924984"/>
          </a:xfrm>
          <a:prstGeom prst="rect">
            <a:avLst/>
          </a:prstGeom>
        </p:spPr>
      </p:pic>
      <p:sp>
        <p:nvSpPr>
          <p:cNvPr id="6" name="Slide Number Placeholder 5"/>
          <p:cNvSpPr>
            <a:spLocks noGrp="1"/>
          </p:cNvSpPr>
          <p:nvPr>
            <p:ph type="sldNum" sz="quarter" idx="12"/>
          </p:nvPr>
        </p:nvSpPr>
        <p:spPr/>
        <p:txBody>
          <a:bodyPr/>
          <a:lstStyle/>
          <a:p>
            <a:fld id="{835E20A1-CA8B-C44B-AF3A-EA9FF10691F4}" type="slidenum">
              <a:rPr lang="en-US" smtClean="0"/>
              <a:pPr/>
              <a:t>12</a:t>
            </a:fld>
            <a:endParaRPr lang="en-US"/>
          </a:p>
        </p:txBody>
      </p:sp>
    </p:spTree>
    <p:extLst>
      <p:ext uri="{BB962C8B-B14F-4D97-AF65-F5344CB8AC3E}">
        <p14:creationId xmlns:p14="http://schemas.microsoft.com/office/powerpoint/2010/main" val="136551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Given a set of mappings and chemical formula:</a:t>
            </a:r>
            <a:endParaRPr lang="en-US" sz="2400" spc="-1" dirty="0">
              <a:solidFill>
                <a:srgbClr val="000000"/>
              </a:solidFill>
              <a:uFill>
                <a:solidFill>
                  <a:srgbClr val="FFFFFF"/>
                </a:solidFill>
              </a:uFill>
              <a:latin typeface="+mj-lt"/>
            </a:endParaRPr>
          </a:p>
          <a:p>
            <a:pPr marL="270" algn="just">
              <a:buClr>
                <a:srgbClr val="4F81BD"/>
              </a:buClr>
              <a:buSzPct val="76000"/>
            </a:pPr>
            <a:endParaRPr sz="1600" dirty="0">
              <a:latin typeface="+mj-lt"/>
            </a:endParaRPr>
          </a:p>
          <a:p>
            <a:pPr marL="608310" indent="-191430" algn="just">
              <a:buClr>
                <a:srgbClr val="4F81BD"/>
              </a:buClr>
              <a:buSzPct val="76000"/>
              <a:buFont typeface="Arial"/>
              <a:buChar char="•"/>
            </a:pPr>
            <a:r>
              <a:rPr lang="en-US" sz="2400" spc="-1" dirty="0" smtClean="0">
                <a:solidFill>
                  <a:schemeClr val="accent1"/>
                </a:solidFill>
                <a:uFill>
                  <a:solidFill>
                    <a:srgbClr val="FFFFFF"/>
                  </a:solidFill>
                </a:uFill>
                <a:latin typeface="+mj-lt"/>
              </a:rPr>
              <a:t>Calculate </a:t>
            </a:r>
            <a:r>
              <a:rPr lang="en-US" sz="2400" spc="-1" dirty="0" smtClean="0">
                <a:uFill>
                  <a:solidFill>
                    <a:srgbClr val="FFFFFF"/>
                  </a:solidFill>
                </a:uFill>
                <a:latin typeface="+mj-lt"/>
              </a:rPr>
              <a:t>the molecule mass of the formula</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1579833" y="292608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7" name="TextBox 6"/>
          <p:cNvSpPr txBox="1"/>
          <p:nvPr/>
        </p:nvSpPr>
        <p:spPr>
          <a:xfrm>
            <a:off x="4853362" y="3572411"/>
            <a:ext cx="1650132" cy="523220"/>
          </a:xfrm>
          <a:prstGeom prst="rect">
            <a:avLst/>
          </a:prstGeom>
          <a:noFill/>
        </p:spPr>
        <p:txBody>
          <a:bodyPr wrap="none" rtlCol="0">
            <a:spAutoFit/>
          </a:bodyPr>
          <a:lstStyle/>
          <a:p>
            <a:r>
              <a:rPr lang="en-US" sz="2800" smtClean="0"/>
              <a:t>(NH</a:t>
            </a:r>
            <a:r>
              <a:rPr lang="en-US" sz="2800" baseline="-25000" smtClean="0"/>
              <a:t>4</a:t>
            </a:r>
            <a:r>
              <a:rPr lang="en-US" sz="2800" smtClean="0"/>
              <a:t>)</a:t>
            </a:r>
            <a:r>
              <a:rPr lang="en-US" sz="2800" baseline="-25000" smtClean="0"/>
              <a:t>2</a:t>
            </a:r>
            <a:r>
              <a:rPr lang="en-US" sz="2800" smtClean="0"/>
              <a:t>CO</a:t>
            </a:r>
            <a:r>
              <a:rPr lang="en-US" sz="2800" baseline="-25000" smtClean="0"/>
              <a:t>3</a:t>
            </a:r>
            <a:endParaRPr lang="en-US" sz="2800" dirty="0"/>
          </a:p>
        </p:txBody>
      </p:sp>
      <p:sp>
        <p:nvSpPr>
          <p:cNvPr id="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13</a:t>
            </a:fld>
            <a:endParaRPr lang="en-US"/>
          </a:p>
        </p:txBody>
      </p:sp>
    </p:spTree>
    <p:extLst>
      <p:ext uri="{BB962C8B-B14F-4D97-AF65-F5344CB8AC3E}">
        <p14:creationId xmlns:p14="http://schemas.microsoft.com/office/powerpoint/2010/main" val="11777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14</a:t>
            </a:fld>
            <a:endParaRPr lang="en-US"/>
          </a:p>
        </p:txBody>
      </p:sp>
    </p:spTree>
    <p:extLst>
      <p:ext uri="{BB962C8B-B14F-4D97-AF65-F5344CB8AC3E}">
        <p14:creationId xmlns:p14="http://schemas.microsoft.com/office/powerpoint/2010/main" val="160353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solidFill>
                  <a:srgbClr val="C00000"/>
                </a:solidFill>
                <a:latin typeface="Calibri" charset="0"/>
                <a:ea typeface="Calibri" charset="0"/>
                <a:cs typeface="Calibri" charset="0"/>
              </a:rPr>
              <a:t>NH</a:t>
            </a:r>
            <a:r>
              <a:rPr lang="en-US" sz="2400" baseline="-25000" dirty="0" smtClean="0">
                <a:solidFill>
                  <a:srgbClr val="C00000"/>
                </a:solidFill>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4" name="TextBox 3"/>
          <p:cNvSpPr txBox="1"/>
          <p:nvPr/>
        </p:nvSpPr>
        <p:spPr>
          <a:xfrm>
            <a:off x="2875280" y="2308714"/>
            <a:ext cx="1079142" cy="369332"/>
          </a:xfrm>
          <a:prstGeom prst="rect">
            <a:avLst/>
          </a:prstGeom>
          <a:noFill/>
        </p:spPr>
        <p:txBody>
          <a:bodyPr wrap="none" rtlCol="0">
            <a:spAutoFit/>
          </a:bodyPr>
          <a:lstStyle/>
          <a:p>
            <a:r>
              <a:rPr lang="en-US" smtClean="0"/>
              <a:t>14 + 4 x 1</a:t>
            </a:r>
            <a:endParaRPr lang="en-US"/>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15</a:t>
            </a:fld>
            <a:endParaRPr lang="en-US"/>
          </a:p>
        </p:txBody>
      </p:sp>
    </p:spTree>
    <p:extLst>
      <p:ext uri="{BB962C8B-B14F-4D97-AF65-F5344CB8AC3E}">
        <p14:creationId xmlns:p14="http://schemas.microsoft.com/office/powerpoint/2010/main" val="146567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libri" charset="0"/>
                <a:ea typeface="Calibri" charset="0"/>
                <a:cs typeface="Calibri" charset="0"/>
              </a:rPr>
              <a:t>(</a:t>
            </a:r>
            <a:r>
              <a:rPr lang="en-US" sz="2400" dirty="0" smtClean="0">
                <a:solidFill>
                  <a:srgbClr val="C00000"/>
                </a:solidFill>
                <a:latin typeface="Calibri" charset="0"/>
                <a:ea typeface="Calibri" charset="0"/>
                <a:cs typeface="Calibri" charset="0"/>
              </a:rPr>
              <a:t>NH</a:t>
            </a:r>
            <a:r>
              <a:rPr lang="en-US" sz="2400" baseline="-25000" dirty="0" smtClean="0">
                <a:solidFill>
                  <a:srgbClr val="C00000"/>
                </a:solidFill>
                <a:latin typeface="Calibri" charset="0"/>
                <a:ea typeface="Calibri" charset="0"/>
                <a:cs typeface="Calibri" charset="0"/>
              </a:rPr>
              <a:t>4</a:t>
            </a:r>
            <a:r>
              <a:rPr lang="en-US" sz="2400" dirty="0" smtClean="0">
                <a:solidFill>
                  <a:srgbClr val="C00000"/>
                </a:solidFill>
                <a:latin typeface="Calibri" charset="0"/>
                <a:ea typeface="Calibri" charset="0"/>
                <a:cs typeface="Calibri" charset="0"/>
              </a:rPr>
              <a:t>)</a:t>
            </a:r>
            <a:r>
              <a:rPr lang="en-US" sz="2400" baseline="-25000" dirty="0" smtClean="0">
                <a:solidFill>
                  <a:srgbClr val="C00000"/>
                </a:solidFill>
                <a:latin typeface="Calibri" charset="0"/>
                <a:ea typeface="Calibri" charset="0"/>
                <a:cs typeface="Calibri" charset="0"/>
              </a:rPr>
              <a:t>2</a:t>
            </a:r>
            <a:r>
              <a:rPr lang="en-US" sz="2400" dirty="0" smtClean="0">
                <a:solidFill>
                  <a:schemeClr val="bg1"/>
                </a:solidFill>
                <a:latin typeface="Calibri" charset="0"/>
                <a:ea typeface="Calibri" charset="0"/>
                <a:cs typeface="Calibri" charset="0"/>
              </a:rPr>
              <a:t>CO</a:t>
            </a:r>
            <a:r>
              <a:rPr lang="en-US" sz="2400" baseline="-25000" dirty="0" smtClean="0">
                <a:solidFill>
                  <a:schemeClr val="bg1"/>
                </a:solidFill>
                <a:latin typeface="Calibri" charset="0"/>
                <a:ea typeface="Calibri" charset="0"/>
                <a:cs typeface="Calibri" charset="0"/>
              </a:rPr>
              <a:t>3</a:t>
            </a:r>
            <a:endParaRPr lang="en-US" sz="2400" dirty="0">
              <a:solidFill>
                <a:schemeClr val="bg1"/>
              </a:solidFill>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4" name="TextBox 3"/>
          <p:cNvSpPr txBox="1"/>
          <p:nvPr/>
        </p:nvSpPr>
        <p:spPr>
          <a:xfrm>
            <a:off x="3053313" y="2308714"/>
            <a:ext cx="756938" cy="369332"/>
          </a:xfrm>
          <a:prstGeom prst="rect">
            <a:avLst/>
          </a:prstGeom>
          <a:noFill/>
        </p:spPr>
        <p:txBody>
          <a:bodyPr wrap="none" rtlCol="0">
            <a:spAutoFit/>
          </a:bodyPr>
          <a:lstStyle/>
          <a:p>
            <a:r>
              <a:rPr lang="en-US" smtClean="0"/>
              <a:t>18 * 2</a:t>
            </a:r>
            <a:endParaRPr lang="en-US"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16</a:t>
            </a:fld>
            <a:endParaRPr lang="en-US"/>
          </a:p>
        </p:txBody>
      </p:sp>
    </p:spTree>
    <p:extLst>
      <p:ext uri="{BB962C8B-B14F-4D97-AF65-F5344CB8AC3E}">
        <p14:creationId xmlns:p14="http://schemas.microsoft.com/office/powerpoint/2010/main" val="21096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36</a:t>
            </a:r>
            <a:r>
              <a:rPr lang="en-US" sz="2400" dirty="0" smtClean="0">
                <a:solidFill>
                  <a:srgbClr val="C00000"/>
                </a:solidFill>
                <a:latin typeface="Calibri" charset="0"/>
                <a:ea typeface="Calibri" charset="0"/>
                <a:cs typeface="Calibri" charset="0"/>
              </a:rPr>
              <a:t> </a:t>
            </a:r>
            <a:r>
              <a:rPr lang="en-US" sz="2400" dirty="0" smtClean="0">
                <a:solidFill>
                  <a:schemeClr val="bg1"/>
                </a:solidFill>
                <a:latin typeface="Calibri" charset="0"/>
                <a:ea typeface="Calibri" charset="0"/>
                <a:cs typeface="Calibri" charset="0"/>
              </a:rPr>
              <a:t>+ </a:t>
            </a:r>
            <a:r>
              <a:rPr lang="en-US" sz="2400" dirty="0" smtClean="0">
                <a:solidFill>
                  <a:srgbClr val="C00000"/>
                </a:solidFill>
                <a:latin typeface="Calibri" charset="0"/>
                <a:ea typeface="Calibri" charset="0"/>
                <a:cs typeface="Calibri" charset="0"/>
              </a:rPr>
              <a:t>CO</a:t>
            </a:r>
            <a:r>
              <a:rPr lang="en-US" sz="2400" baseline="-25000" dirty="0" smtClean="0">
                <a:solidFill>
                  <a:srgbClr val="C00000"/>
                </a:solidFill>
                <a:latin typeface="Calibri" charset="0"/>
                <a:ea typeface="Calibri" charset="0"/>
                <a:cs typeface="Calibri" charset="0"/>
              </a:rPr>
              <a:t>3</a:t>
            </a:r>
            <a:endParaRPr lang="en-US" sz="2400" dirty="0">
              <a:solidFill>
                <a:srgbClr val="C00000"/>
              </a:solidFill>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4" name="TextBox 3"/>
          <p:cNvSpPr txBox="1"/>
          <p:nvPr/>
        </p:nvSpPr>
        <p:spPr>
          <a:xfrm>
            <a:off x="3520673" y="2308714"/>
            <a:ext cx="1196161" cy="369332"/>
          </a:xfrm>
          <a:prstGeom prst="rect">
            <a:avLst/>
          </a:prstGeom>
          <a:noFill/>
        </p:spPr>
        <p:txBody>
          <a:bodyPr wrap="none" rtlCol="0">
            <a:spAutoFit/>
          </a:bodyPr>
          <a:lstStyle/>
          <a:p>
            <a:r>
              <a:rPr lang="en-US" smtClean="0"/>
              <a:t>12 + 3 x 16</a:t>
            </a:r>
            <a:endParaRPr lang="en-US"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17</a:t>
            </a:fld>
            <a:endParaRPr lang="en-US"/>
          </a:p>
        </p:txBody>
      </p:sp>
    </p:spTree>
    <p:extLst>
      <p:ext uri="{BB962C8B-B14F-4D97-AF65-F5344CB8AC3E}">
        <p14:creationId xmlns:p14="http://schemas.microsoft.com/office/powerpoint/2010/main" val="19211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36</a:t>
            </a:r>
            <a:r>
              <a:rPr lang="en-US" sz="2400" dirty="0" smtClean="0">
                <a:solidFill>
                  <a:srgbClr val="C00000"/>
                </a:solidFill>
                <a:latin typeface="Calibri" charset="0"/>
                <a:ea typeface="Calibri" charset="0"/>
                <a:cs typeface="Calibri" charset="0"/>
              </a:rPr>
              <a:t> </a:t>
            </a:r>
            <a:r>
              <a:rPr lang="en-US" sz="2400" dirty="0" smtClean="0">
                <a:solidFill>
                  <a:schemeClr val="bg1"/>
                </a:solidFill>
                <a:latin typeface="Calibri" charset="0"/>
                <a:ea typeface="Calibri" charset="0"/>
                <a:cs typeface="Calibri" charset="0"/>
              </a:rPr>
              <a:t>+ </a:t>
            </a:r>
            <a:r>
              <a:rPr lang="en-US" sz="2400" dirty="0" smtClean="0">
                <a:solidFill>
                  <a:srgbClr val="C00000"/>
                </a:solidFill>
                <a:latin typeface="Calibri" charset="0"/>
                <a:ea typeface="Calibri" charset="0"/>
                <a:cs typeface="Calibri" charset="0"/>
              </a:rPr>
              <a:t>CO</a:t>
            </a:r>
            <a:r>
              <a:rPr lang="en-US" sz="2400" baseline="-25000" dirty="0" smtClean="0">
                <a:solidFill>
                  <a:srgbClr val="C00000"/>
                </a:solidFill>
                <a:latin typeface="Calibri" charset="0"/>
                <a:ea typeface="Calibri" charset="0"/>
                <a:cs typeface="Calibri" charset="0"/>
              </a:rPr>
              <a:t>3</a:t>
            </a:r>
            <a:endParaRPr lang="en-US" sz="2400" dirty="0">
              <a:solidFill>
                <a:srgbClr val="C00000"/>
              </a:solidFill>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4" name="TextBox 3"/>
          <p:cNvSpPr txBox="1"/>
          <p:nvPr/>
        </p:nvSpPr>
        <p:spPr>
          <a:xfrm>
            <a:off x="3906752" y="2308714"/>
            <a:ext cx="756687" cy="369332"/>
          </a:xfrm>
          <a:prstGeom prst="rect">
            <a:avLst/>
          </a:prstGeom>
          <a:noFill/>
        </p:spPr>
        <p:txBody>
          <a:bodyPr wrap="square" rtlCol="0">
            <a:spAutoFit/>
          </a:bodyPr>
          <a:lstStyle/>
          <a:p>
            <a:r>
              <a:rPr lang="en-US" smtClean="0"/>
              <a:t>60</a:t>
            </a:r>
            <a:endParaRPr lang="en-US"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18</a:t>
            </a:fld>
            <a:endParaRPr lang="en-US"/>
          </a:p>
        </p:txBody>
      </p:sp>
    </p:spTree>
    <p:extLst>
      <p:ext uri="{BB962C8B-B14F-4D97-AF65-F5344CB8AC3E}">
        <p14:creationId xmlns:p14="http://schemas.microsoft.com/office/powerpoint/2010/main" val="152964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36</a:t>
            </a:r>
            <a:r>
              <a:rPr lang="en-US" sz="2400" dirty="0" smtClean="0">
                <a:solidFill>
                  <a:srgbClr val="C00000"/>
                </a:solidFill>
                <a:latin typeface="Calibri" charset="0"/>
                <a:ea typeface="Calibri" charset="0"/>
                <a:cs typeface="Calibri" charset="0"/>
              </a:rPr>
              <a:t> </a:t>
            </a:r>
            <a:r>
              <a:rPr lang="en-US" sz="2400" dirty="0" smtClean="0">
                <a:solidFill>
                  <a:schemeClr val="bg1"/>
                </a:solidFill>
                <a:latin typeface="Calibri" charset="0"/>
                <a:ea typeface="Calibri" charset="0"/>
                <a:cs typeface="Calibri" charset="0"/>
              </a:rPr>
              <a:t>+ 60</a:t>
            </a:r>
            <a:endParaRPr lang="en-US" sz="2400" dirty="0">
              <a:solidFill>
                <a:schemeClr val="bg1"/>
              </a:solidFill>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19</a:t>
            </a:fld>
            <a:endParaRPr lang="en-US"/>
          </a:p>
        </p:txBody>
      </p:sp>
    </p:spTree>
    <p:extLst>
      <p:ext uri="{BB962C8B-B14F-4D97-AF65-F5344CB8AC3E}">
        <p14:creationId xmlns:p14="http://schemas.microsoft.com/office/powerpoint/2010/main" val="14098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546" y="1942913"/>
            <a:ext cx="7887854" cy="310341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 name="TextBox 2"/>
          <p:cNvSpPr txBox="1"/>
          <p:nvPr/>
        </p:nvSpPr>
        <p:spPr>
          <a:xfrm>
            <a:off x="766618" y="2044513"/>
            <a:ext cx="2219775" cy="369332"/>
          </a:xfrm>
          <a:prstGeom prst="rect">
            <a:avLst/>
          </a:prstGeom>
          <a:noFill/>
        </p:spPr>
        <p:txBody>
          <a:bodyPr wrap="none" rtlCol="0">
            <a:spAutoFit/>
          </a:bodyPr>
          <a:lstStyle/>
          <a:p>
            <a:r>
              <a:rPr lang="en-US" dirty="0" smtClean="0"/>
              <a:t>Big “Queue of Stacks”</a:t>
            </a:r>
            <a:endParaRPr lang="en-US" dirty="0"/>
          </a:p>
        </p:txBody>
      </p:sp>
      <p:sp>
        <p:nvSpPr>
          <p:cNvPr id="4" name="TextBox 3"/>
          <p:cNvSpPr txBox="1"/>
          <p:nvPr/>
        </p:nvSpPr>
        <p:spPr>
          <a:xfrm>
            <a:off x="766618" y="4589146"/>
            <a:ext cx="676788" cy="369332"/>
          </a:xfrm>
          <a:prstGeom prst="rect">
            <a:avLst/>
          </a:prstGeom>
          <a:noFill/>
        </p:spPr>
        <p:txBody>
          <a:bodyPr wrap="none" rtlCol="0">
            <a:spAutoFit/>
          </a:bodyPr>
          <a:lstStyle/>
          <a:p>
            <a:r>
              <a:rPr lang="en-US" dirty="0" smtClean="0"/>
              <a:t>Head</a:t>
            </a:r>
            <a:endParaRPr lang="en-US" dirty="0"/>
          </a:p>
        </p:txBody>
      </p:sp>
      <p:sp>
        <p:nvSpPr>
          <p:cNvPr id="5" name="TextBox 4"/>
          <p:cNvSpPr txBox="1"/>
          <p:nvPr/>
        </p:nvSpPr>
        <p:spPr>
          <a:xfrm>
            <a:off x="7569200" y="4589146"/>
            <a:ext cx="495264" cy="369332"/>
          </a:xfrm>
          <a:prstGeom prst="rect">
            <a:avLst/>
          </a:prstGeom>
          <a:noFill/>
        </p:spPr>
        <p:txBody>
          <a:bodyPr wrap="none" rtlCol="0">
            <a:spAutoFit/>
          </a:bodyPr>
          <a:lstStyle/>
          <a:p>
            <a:r>
              <a:rPr lang="en-US" dirty="0" smtClean="0"/>
              <a:t>Tail</a:t>
            </a:r>
            <a:endParaRPr lang="en-US" dirty="0"/>
          </a:p>
        </p:txBody>
      </p:sp>
      <p:cxnSp>
        <p:nvCxnSpPr>
          <p:cNvPr id="7" name="Straight Arrow Connector 6"/>
          <p:cNvCxnSpPr/>
          <p:nvPr/>
        </p:nvCxnSpPr>
        <p:spPr>
          <a:xfrm flipH="1">
            <a:off x="1516610" y="4773812"/>
            <a:ext cx="598793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Left Arrow 7"/>
          <p:cNvSpPr/>
          <p:nvPr/>
        </p:nvSpPr>
        <p:spPr>
          <a:xfrm>
            <a:off x="300443" y="4039475"/>
            <a:ext cx="932350" cy="461818"/>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Dequeue</a:t>
            </a:r>
            <a:endParaRPr lang="en-US" dirty="0"/>
          </a:p>
        </p:txBody>
      </p:sp>
      <p:sp>
        <p:nvSpPr>
          <p:cNvPr id="9" name="Left Arrow 8"/>
          <p:cNvSpPr/>
          <p:nvPr/>
        </p:nvSpPr>
        <p:spPr>
          <a:xfrm>
            <a:off x="7749571" y="4039475"/>
            <a:ext cx="932350" cy="461818"/>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Enqueue</a:t>
            </a:r>
            <a:endParaRPr lang="en-US" sz="1200" dirty="0"/>
          </a:p>
        </p:txBody>
      </p:sp>
      <p:sp>
        <p:nvSpPr>
          <p:cNvPr id="11" name="Rectangle 10"/>
          <p:cNvSpPr/>
          <p:nvPr/>
        </p:nvSpPr>
        <p:spPr>
          <a:xfrm>
            <a:off x="491102" y="330377"/>
            <a:ext cx="7808676" cy="369332"/>
          </a:xfrm>
          <a:prstGeom prst="rect">
            <a:avLst/>
          </a:prstGeom>
        </p:spPr>
        <p:txBody>
          <a:bodyPr wrap="none">
            <a:spAutoFit/>
          </a:bodyPr>
          <a:lstStyle/>
          <a:p>
            <a:pPr marL="205740" indent="-205470" algn="just">
              <a:buClr>
                <a:srgbClr val="4F81BD"/>
              </a:buClr>
              <a:buSzPct val="76000"/>
              <a:buFont typeface="Wingdings 3" charset="2"/>
              <a:buChar char=""/>
            </a:pPr>
            <a:r>
              <a:rPr lang="en-US" spc="-1" dirty="0" smtClean="0">
                <a:solidFill>
                  <a:srgbClr val="000000"/>
                </a:solidFill>
                <a:uFill>
                  <a:solidFill>
                    <a:srgbClr val="FFFFFF"/>
                  </a:solidFill>
                </a:uFill>
              </a:rPr>
              <a:t>Queues are “one-way”. Only insert from the back, can only take the head. (FIFO)</a:t>
            </a:r>
            <a:endParaRPr lang="en-US" spc="-1" dirty="0">
              <a:solidFill>
                <a:srgbClr val="000000"/>
              </a:solidFill>
              <a:uFill>
                <a:solidFill>
                  <a:srgbClr val="FFFFFF"/>
                </a:solidFill>
              </a:uFill>
            </a:endParaRPr>
          </a:p>
        </p:txBody>
      </p:sp>
      <p:sp>
        <p:nvSpPr>
          <p:cNvPr id="12" name="TextBox 11"/>
          <p:cNvSpPr txBox="1"/>
          <p:nvPr/>
        </p:nvSpPr>
        <p:spPr>
          <a:xfrm>
            <a:off x="2591177" y="1141669"/>
            <a:ext cx="3535263" cy="523220"/>
          </a:xfrm>
          <a:prstGeom prst="rect">
            <a:avLst/>
          </a:prstGeom>
          <a:noFill/>
        </p:spPr>
        <p:txBody>
          <a:bodyPr wrap="none" rtlCol="0">
            <a:spAutoFit/>
          </a:bodyPr>
          <a:lstStyle/>
          <a:p>
            <a:r>
              <a:rPr lang="en-US" sz="2800" dirty="0" smtClean="0"/>
              <a:t>FIFO = First-In First-Out</a:t>
            </a:r>
            <a:endParaRPr lang="en-US" sz="2800" dirty="0"/>
          </a:p>
        </p:txBody>
      </p:sp>
      <p:grpSp>
        <p:nvGrpSpPr>
          <p:cNvPr id="6" name="Group 5"/>
          <p:cNvGrpSpPr/>
          <p:nvPr/>
        </p:nvGrpSpPr>
        <p:grpSpPr>
          <a:xfrm>
            <a:off x="1783082" y="2783207"/>
            <a:ext cx="1016000" cy="1718086"/>
            <a:chOff x="1783082" y="2783207"/>
            <a:chExt cx="1016000" cy="1718086"/>
          </a:xfrm>
        </p:grpSpPr>
        <p:grpSp>
          <p:nvGrpSpPr>
            <p:cNvPr id="22" name="Group 21"/>
            <p:cNvGrpSpPr/>
            <p:nvPr/>
          </p:nvGrpSpPr>
          <p:grpSpPr>
            <a:xfrm>
              <a:off x="1783082" y="2783207"/>
              <a:ext cx="1016000" cy="1718086"/>
              <a:chOff x="-904234" y="1339150"/>
              <a:chExt cx="1016000" cy="1718086"/>
            </a:xfrm>
          </p:grpSpPr>
          <p:grpSp>
            <p:nvGrpSpPr>
              <p:cNvPr id="20" name="Group 19"/>
              <p:cNvGrpSpPr/>
              <p:nvPr/>
            </p:nvGrpSpPr>
            <p:grpSpPr>
              <a:xfrm>
                <a:off x="-894998" y="1339150"/>
                <a:ext cx="1006764" cy="1477818"/>
                <a:chOff x="-1062180" y="969818"/>
                <a:chExt cx="1006764" cy="1477818"/>
              </a:xfrm>
            </p:grpSpPr>
            <p:cxnSp>
              <p:nvCxnSpPr>
                <p:cNvPr id="16" name="Straight Connector 15"/>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904234" y="2816968"/>
                <a:ext cx="1016000" cy="2402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endParaRPr lang="en-US" sz="1400" dirty="0"/>
              </a:p>
            </p:txBody>
          </p:sp>
        </p:grpSp>
        <p:sp>
          <p:nvSpPr>
            <p:cNvPr id="23" name="Rectangle 22"/>
            <p:cNvSpPr/>
            <p:nvPr/>
          </p:nvSpPr>
          <p:spPr>
            <a:xfrm>
              <a:off x="1874982" y="3965677"/>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a:t>
              </a:r>
              <a:endParaRPr lang="en-US" sz="1100" dirty="0"/>
            </a:p>
          </p:txBody>
        </p:sp>
        <p:sp>
          <p:nvSpPr>
            <p:cNvPr id="24" name="Rectangle 23"/>
            <p:cNvSpPr/>
            <p:nvPr/>
          </p:nvSpPr>
          <p:spPr>
            <a:xfrm>
              <a:off x="1874982" y="3693158"/>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5</a:t>
              </a:r>
              <a:endParaRPr lang="en-US" sz="1100" dirty="0"/>
            </a:p>
          </p:txBody>
        </p:sp>
        <p:sp>
          <p:nvSpPr>
            <p:cNvPr id="25" name="Rectangle 24"/>
            <p:cNvSpPr/>
            <p:nvPr/>
          </p:nvSpPr>
          <p:spPr>
            <a:xfrm>
              <a:off x="1874981" y="3411280"/>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3</a:t>
              </a:r>
              <a:endParaRPr lang="en-US" sz="1100" dirty="0"/>
            </a:p>
          </p:txBody>
        </p:sp>
        <p:sp>
          <p:nvSpPr>
            <p:cNvPr id="26" name="Rectangle 25"/>
            <p:cNvSpPr/>
            <p:nvPr/>
          </p:nvSpPr>
          <p:spPr>
            <a:xfrm>
              <a:off x="1874980" y="3131965"/>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1</a:t>
              </a:r>
              <a:endParaRPr lang="en-US" sz="1100" dirty="0"/>
            </a:p>
          </p:txBody>
        </p:sp>
      </p:grpSp>
      <p:grpSp>
        <p:nvGrpSpPr>
          <p:cNvPr id="53" name="Group 52"/>
          <p:cNvGrpSpPr/>
          <p:nvPr/>
        </p:nvGrpSpPr>
        <p:grpSpPr>
          <a:xfrm>
            <a:off x="3084451" y="2781988"/>
            <a:ext cx="1016000" cy="1718086"/>
            <a:chOff x="3084451" y="3185111"/>
            <a:chExt cx="1016000" cy="1718086"/>
          </a:xfrm>
        </p:grpSpPr>
        <p:sp>
          <p:nvSpPr>
            <p:cNvPr id="33" name="Rectangle 32"/>
            <p:cNvSpPr/>
            <p:nvPr/>
          </p:nvSpPr>
          <p:spPr>
            <a:xfrm>
              <a:off x="3181433" y="4366299"/>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22</a:t>
              </a:r>
              <a:endParaRPr lang="en-US" sz="1100" dirty="0"/>
            </a:p>
          </p:txBody>
        </p:sp>
        <p:grpSp>
          <p:nvGrpSpPr>
            <p:cNvPr id="51" name="Group 50"/>
            <p:cNvGrpSpPr/>
            <p:nvPr/>
          </p:nvGrpSpPr>
          <p:grpSpPr>
            <a:xfrm>
              <a:off x="3084451" y="3185111"/>
              <a:ext cx="1016000" cy="1718086"/>
              <a:chOff x="3084451" y="3185111"/>
              <a:chExt cx="1016000" cy="1718086"/>
            </a:xfrm>
          </p:grpSpPr>
          <p:grpSp>
            <p:nvGrpSpPr>
              <p:cNvPr id="27" name="Group 26"/>
              <p:cNvGrpSpPr/>
              <p:nvPr/>
            </p:nvGrpSpPr>
            <p:grpSpPr>
              <a:xfrm>
                <a:off x="3084451" y="3185111"/>
                <a:ext cx="1016000" cy="1718086"/>
                <a:chOff x="-904234" y="1339150"/>
                <a:chExt cx="1016000" cy="1718086"/>
              </a:xfrm>
            </p:grpSpPr>
            <p:grpSp>
              <p:nvGrpSpPr>
                <p:cNvPr id="28" name="Group 27"/>
                <p:cNvGrpSpPr/>
                <p:nvPr/>
              </p:nvGrpSpPr>
              <p:grpSpPr>
                <a:xfrm>
                  <a:off x="-894998" y="1339150"/>
                  <a:ext cx="1006764" cy="1477818"/>
                  <a:chOff x="-1062180" y="969818"/>
                  <a:chExt cx="1006764" cy="1477818"/>
                </a:xfrm>
              </p:grpSpPr>
              <p:cxnSp>
                <p:nvCxnSpPr>
                  <p:cNvPr id="30" name="Straight Connector 29"/>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904234" y="2816968"/>
                  <a:ext cx="1016000" cy="2402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grpSp>
          <p:sp>
            <p:nvSpPr>
              <p:cNvPr id="34" name="Rectangle 33"/>
              <p:cNvSpPr/>
              <p:nvPr/>
            </p:nvSpPr>
            <p:spPr>
              <a:xfrm>
                <a:off x="3181433" y="4089603"/>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8</a:t>
                </a:r>
                <a:endParaRPr lang="en-US" sz="1100" dirty="0"/>
              </a:p>
            </p:txBody>
          </p:sp>
        </p:grpSp>
      </p:grpSp>
      <p:grpSp>
        <p:nvGrpSpPr>
          <p:cNvPr id="52" name="Group 51"/>
          <p:cNvGrpSpPr/>
          <p:nvPr/>
        </p:nvGrpSpPr>
        <p:grpSpPr>
          <a:xfrm>
            <a:off x="4358809" y="2780252"/>
            <a:ext cx="1016000" cy="1718086"/>
            <a:chOff x="4358809" y="3183375"/>
            <a:chExt cx="1016000" cy="1718086"/>
          </a:xfrm>
        </p:grpSpPr>
        <p:grpSp>
          <p:nvGrpSpPr>
            <p:cNvPr id="35" name="Group 34"/>
            <p:cNvGrpSpPr/>
            <p:nvPr/>
          </p:nvGrpSpPr>
          <p:grpSpPr>
            <a:xfrm>
              <a:off x="4358809" y="3183375"/>
              <a:ext cx="1016000" cy="1718086"/>
              <a:chOff x="-904234" y="1339150"/>
              <a:chExt cx="1016000" cy="1718086"/>
            </a:xfrm>
          </p:grpSpPr>
          <p:grpSp>
            <p:nvGrpSpPr>
              <p:cNvPr id="36" name="Group 35"/>
              <p:cNvGrpSpPr/>
              <p:nvPr/>
            </p:nvGrpSpPr>
            <p:grpSpPr>
              <a:xfrm>
                <a:off x="-894998" y="1339150"/>
                <a:ext cx="1006764" cy="1477818"/>
                <a:chOff x="-1062180" y="969818"/>
                <a:chExt cx="1006764" cy="1477818"/>
              </a:xfrm>
            </p:grpSpPr>
            <p:cxnSp>
              <p:nvCxnSpPr>
                <p:cNvPr id="38" name="Straight Connector 37"/>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904234" y="2816968"/>
                <a:ext cx="1016000" cy="2402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9</a:t>
                </a:r>
                <a:endParaRPr lang="en-US" sz="1400" dirty="0"/>
              </a:p>
            </p:txBody>
          </p:sp>
        </p:grpSp>
        <p:sp>
          <p:nvSpPr>
            <p:cNvPr id="41" name="Rectangle 40"/>
            <p:cNvSpPr/>
            <p:nvPr/>
          </p:nvSpPr>
          <p:spPr>
            <a:xfrm>
              <a:off x="4447804" y="4366299"/>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5</a:t>
              </a:r>
              <a:endParaRPr lang="en-US" sz="1100" dirty="0"/>
            </a:p>
          </p:txBody>
        </p:sp>
        <p:sp>
          <p:nvSpPr>
            <p:cNvPr id="42" name="Rectangle 41"/>
            <p:cNvSpPr/>
            <p:nvPr/>
          </p:nvSpPr>
          <p:spPr>
            <a:xfrm>
              <a:off x="4454511" y="4095018"/>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17</a:t>
              </a:r>
              <a:endParaRPr lang="en-US" sz="1100" dirty="0"/>
            </a:p>
          </p:txBody>
        </p:sp>
        <p:sp>
          <p:nvSpPr>
            <p:cNvPr id="43" name="Rectangle 42"/>
            <p:cNvSpPr/>
            <p:nvPr/>
          </p:nvSpPr>
          <p:spPr>
            <a:xfrm>
              <a:off x="4462529" y="3814403"/>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100</a:t>
              </a:r>
              <a:endParaRPr lang="en-US" sz="1100" dirty="0"/>
            </a:p>
          </p:txBody>
        </p:sp>
      </p:grpSp>
      <p:grpSp>
        <p:nvGrpSpPr>
          <p:cNvPr id="44" name="Group 43"/>
          <p:cNvGrpSpPr/>
          <p:nvPr/>
        </p:nvGrpSpPr>
        <p:grpSpPr>
          <a:xfrm>
            <a:off x="5633166" y="2781746"/>
            <a:ext cx="1016000" cy="1718086"/>
            <a:chOff x="-904234" y="1339150"/>
            <a:chExt cx="1016000" cy="1718086"/>
          </a:xfrm>
        </p:grpSpPr>
        <p:grpSp>
          <p:nvGrpSpPr>
            <p:cNvPr id="45" name="Group 44"/>
            <p:cNvGrpSpPr/>
            <p:nvPr/>
          </p:nvGrpSpPr>
          <p:grpSpPr>
            <a:xfrm>
              <a:off x="-894998" y="1339150"/>
              <a:ext cx="1006764" cy="1477818"/>
              <a:chOff x="-1062180" y="969818"/>
              <a:chExt cx="1006764" cy="1477818"/>
            </a:xfrm>
          </p:grpSpPr>
          <p:cxnSp>
            <p:nvCxnSpPr>
              <p:cNvPr id="47" name="Straight Connector 46"/>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904234" y="2816968"/>
              <a:ext cx="1016000" cy="2402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7</a:t>
              </a:r>
              <a:endParaRPr lang="en-US" sz="1400" dirty="0"/>
            </a:p>
          </p:txBody>
        </p:sp>
      </p:grpSp>
      <p:grpSp>
        <p:nvGrpSpPr>
          <p:cNvPr id="54" name="Group 53"/>
          <p:cNvGrpSpPr/>
          <p:nvPr/>
        </p:nvGrpSpPr>
        <p:grpSpPr>
          <a:xfrm>
            <a:off x="5645046" y="2780252"/>
            <a:ext cx="1016000" cy="1718086"/>
            <a:chOff x="1783082" y="3186330"/>
            <a:chExt cx="1016000" cy="1718086"/>
          </a:xfrm>
        </p:grpSpPr>
        <p:grpSp>
          <p:nvGrpSpPr>
            <p:cNvPr id="55" name="Group 54"/>
            <p:cNvGrpSpPr/>
            <p:nvPr/>
          </p:nvGrpSpPr>
          <p:grpSpPr>
            <a:xfrm>
              <a:off x="1783082" y="3186330"/>
              <a:ext cx="1016000" cy="1718086"/>
              <a:chOff x="-904234" y="1339150"/>
              <a:chExt cx="1016000" cy="1718086"/>
            </a:xfrm>
          </p:grpSpPr>
          <p:grpSp>
            <p:nvGrpSpPr>
              <p:cNvPr id="60" name="Group 59"/>
              <p:cNvGrpSpPr/>
              <p:nvPr/>
            </p:nvGrpSpPr>
            <p:grpSpPr>
              <a:xfrm>
                <a:off x="-894998" y="1339150"/>
                <a:ext cx="1006764" cy="1477818"/>
                <a:chOff x="-1062180" y="969818"/>
                <a:chExt cx="1006764" cy="1477818"/>
              </a:xfrm>
            </p:grpSpPr>
            <p:cxnSp>
              <p:nvCxnSpPr>
                <p:cNvPr id="62" name="Straight Connector 61"/>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a:off x="-904234" y="2816968"/>
                <a:ext cx="1016000" cy="2402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endParaRPr lang="en-US" sz="1400" dirty="0"/>
              </a:p>
            </p:txBody>
          </p:sp>
        </p:grpSp>
        <p:sp>
          <p:nvSpPr>
            <p:cNvPr id="56" name="Rectangle 55"/>
            <p:cNvSpPr/>
            <p:nvPr/>
          </p:nvSpPr>
          <p:spPr>
            <a:xfrm>
              <a:off x="1874982" y="4368800"/>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4</a:t>
              </a:r>
              <a:endParaRPr lang="en-US" sz="1100" dirty="0"/>
            </a:p>
          </p:txBody>
        </p:sp>
        <p:sp>
          <p:nvSpPr>
            <p:cNvPr id="57" name="Rectangle 56"/>
            <p:cNvSpPr/>
            <p:nvPr/>
          </p:nvSpPr>
          <p:spPr>
            <a:xfrm>
              <a:off x="1874982" y="4096281"/>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5</a:t>
              </a:r>
              <a:endParaRPr lang="en-US" sz="1100" dirty="0"/>
            </a:p>
          </p:txBody>
        </p:sp>
        <p:sp>
          <p:nvSpPr>
            <p:cNvPr id="58" name="Rectangle 57"/>
            <p:cNvSpPr/>
            <p:nvPr/>
          </p:nvSpPr>
          <p:spPr>
            <a:xfrm>
              <a:off x="1874981" y="3814403"/>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3</a:t>
              </a:r>
              <a:endParaRPr lang="en-US" sz="1100" dirty="0"/>
            </a:p>
          </p:txBody>
        </p:sp>
        <p:sp>
          <p:nvSpPr>
            <p:cNvPr id="59" name="Rectangle 58"/>
            <p:cNvSpPr/>
            <p:nvPr/>
          </p:nvSpPr>
          <p:spPr>
            <a:xfrm>
              <a:off x="1874980" y="3535088"/>
              <a:ext cx="831273" cy="203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smtClean="0"/>
                <a:t>1</a:t>
              </a:r>
              <a:endParaRPr lang="en-US" sz="1100" dirty="0"/>
            </a:p>
          </p:txBody>
        </p:sp>
      </p:grpSp>
      <p:sp>
        <p:nvSpPr>
          <p:cNvPr id="65" name="TextBox 64"/>
          <p:cNvSpPr txBox="1"/>
          <p:nvPr/>
        </p:nvSpPr>
        <p:spPr>
          <a:xfrm>
            <a:off x="2000531" y="5200262"/>
            <a:ext cx="5020092" cy="523220"/>
          </a:xfrm>
          <a:prstGeom prst="rect">
            <a:avLst/>
          </a:prstGeom>
          <a:noFill/>
        </p:spPr>
        <p:txBody>
          <a:bodyPr wrap="none" rtlCol="0">
            <a:spAutoFit/>
          </a:bodyPr>
          <a:lstStyle/>
          <a:p>
            <a:r>
              <a:rPr lang="en-US" sz="2800" dirty="0" smtClean="0"/>
              <a:t>Queue&lt;E&gt; = new </a:t>
            </a:r>
            <a:r>
              <a:rPr lang="en-US" sz="2800" dirty="0" err="1" smtClean="0"/>
              <a:t>LinkedList</a:t>
            </a:r>
            <a:r>
              <a:rPr lang="en-US" sz="2800" dirty="0" smtClean="0"/>
              <a:t>&lt;E&gt;();</a:t>
            </a:r>
            <a:endParaRPr lang="en-US" sz="2800" dirty="0"/>
          </a:p>
        </p:txBody>
      </p:sp>
      <p:sp>
        <p:nvSpPr>
          <p:cNvPr id="66" name="Rectangle 65"/>
          <p:cNvSpPr/>
          <p:nvPr/>
        </p:nvSpPr>
        <p:spPr>
          <a:xfrm>
            <a:off x="1371797" y="5783734"/>
            <a:ext cx="6620937" cy="369332"/>
          </a:xfrm>
          <a:prstGeom prst="rect">
            <a:avLst/>
          </a:prstGeom>
        </p:spPr>
        <p:txBody>
          <a:bodyPr wrap="square">
            <a:spAutoFit/>
          </a:bodyPr>
          <a:lstStyle/>
          <a:p>
            <a:r>
              <a:rPr lang="en-US" dirty="0" smtClean="0"/>
              <a:t>http://</a:t>
            </a:r>
            <a:r>
              <a:rPr lang="en-US" dirty="0" err="1" smtClean="0"/>
              <a:t>docs.oracle.com</a:t>
            </a:r>
            <a:r>
              <a:rPr lang="en-US" dirty="0" smtClean="0"/>
              <a:t>/</a:t>
            </a:r>
            <a:r>
              <a:rPr lang="en-US" dirty="0" err="1" smtClean="0"/>
              <a:t>javase</a:t>
            </a:r>
            <a:r>
              <a:rPr lang="en-US" dirty="0" smtClean="0"/>
              <a:t>/8/docs/</a:t>
            </a:r>
            <a:r>
              <a:rPr lang="en-US" dirty="0" err="1" smtClean="0"/>
              <a:t>api</a:t>
            </a:r>
            <a:r>
              <a:rPr lang="en-US" dirty="0" smtClean="0"/>
              <a:t>/java/</a:t>
            </a:r>
            <a:r>
              <a:rPr lang="en-US" dirty="0" err="1" smtClean="0"/>
              <a:t>util</a:t>
            </a:r>
            <a:r>
              <a:rPr lang="en-US" dirty="0" smtClean="0"/>
              <a:t>/</a:t>
            </a:r>
            <a:r>
              <a:rPr lang="en-US" dirty="0" err="1" smtClean="0"/>
              <a:t>Queue.html</a:t>
            </a:r>
            <a:endParaRPr lang="en-US" dirty="0"/>
          </a:p>
        </p:txBody>
      </p:sp>
      <p:sp>
        <p:nvSpPr>
          <p:cNvPr id="68" name="TextBox 67"/>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2</a:t>
            </a:fld>
            <a:endParaRPr lang="en-US"/>
          </a:p>
        </p:txBody>
      </p:sp>
    </p:spTree>
    <p:extLst>
      <p:ext uri="{BB962C8B-B14F-4D97-AF65-F5344CB8AC3E}">
        <p14:creationId xmlns:p14="http://schemas.microsoft.com/office/powerpoint/2010/main" val="108235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1+#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1+#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xit" presetSubtype="8" fill="hold" nodeType="click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ppt_x-#ppt_w*1.125000"/>
                                          </p:val>
                                        </p:tav>
                                      </p:tavLst>
                                    </p:anim>
                                    <p:animEffect transition="out" filter="wipe(left)">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0" presetClass="path" presetSubtype="0" accel="50000" decel="50000" fill="hold" nodeType="withEffect">
                                  <p:stCondLst>
                                    <p:cond delay="0"/>
                                  </p:stCondLst>
                                  <p:childTnLst>
                                    <p:animMotion origin="layout" path="M -1.94444E-6 2.96296E-6 L -0.13576 -0.00116 " pathEditMode="relative" rAng="0" ptsTypes="AA">
                                      <p:cBhvr>
                                        <p:cTn id="28" dur="2000" fill="hold"/>
                                        <p:tgtEl>
                                          <p:spTgt spid="53"/>
                                        </p:tgtEl>
                                        <p:attrNameLst>
                                          <p:attrName>ppt_x</p:attrName>
                                          <p:attrName>ppt_y</p:attrName>
                                        </p:attrNameLst>
                                      </p:cBhvr>
                                      <p:rCtr x="-6788" y="-69"/>
                                    </p:animMotion>
                                  </p:childTnLst>
                                </p:cTn>
                              </p:par>
                              <p:par>
                                <p:cTn id="29" presetID="0" presetClass="path" presetSubtype="0" accel="50000" decel="50000" fill="hold" nodeType="withEffect">
                                  <p:stCondLst>
                                    <p:cond delay="0"/>
                                  </p:stCondLst>
                                  <p:childTnLst>
                                    <p:animMotion origin="layout" path="M -1.66667E-6 4.44444E-6 L -0.13941 0.00023 " pathEditMode="relative" rAng="0" ptsTypes="AA">
                                      <p:cBhvr>
                                        <p:cTn id="30" dur="2000" fill="hold"/>
                                        <p:tgtEl>
                                          <p:spTgt spid="52"/>
                                        </p:tgtEl>
                                        <p:attrNameLst>
                                          <p:attrName>ppt_x</p:attrName>
                                          <p:attrName>ppt_y</p:attrName>
                                        </p:attrNameLst>
                                      </p:cBhvr>
                                      <p:rCtr x="-6979" y="0"/>
                                    </p:animMotion>
                                  </p:childTnLst>
                                </p:cTn>
                              </p:par>
                              <p:par>
                                <p:cTn id="31" presetID="0" presetClass="path" presetSubtype="0" accel="50000" decel="50000" fill="hold" nodeType="withEffect">
                                  <p:stCondLst>
                                    <p:cond delay="0"/>
                                  </p:stCondLst>
                                  <p:childTnLst>
                                    <p:animMotion origin="layout" path="M 2.22222E-6 2.96296E-6 L -0.13924 -0.00023 " pathEditMode="relative" rAng="0" ptsTypes="AA">
                                      <p:cBhvr>
                                        <p:cTn id="32" dur="2000" fill="hold"/>
                                        <p:tgtEl>
                                          <p:spTgt spid="44"/>
                                        </p:tgtEl>
                                        <p:attrNameLst>
                                          <p:attrName>ppt_x</p:attrName>
                                          <p:attrName>ppt_y</p:attrName>
                                        </p:attrNameLst>
                                      </p:cBhvr>
                                      <p:rCtr x="-6962" y="-23"/>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1+#ppt_w/2"/>
                                          </p:val>
                                        </p:tav>
                                        <p:tav tm="100000">
                                          <p:val>
                                            <p:strVal val="#ppt_x"/>
                                          </p:val>
                                        </p:tav>
                                      </p:tavLst>
                                    </p:anim>
                                    <p:anim calcmode="lin" valueType="num">
                                      <p:cBhvr additive="base">
                                        <p:cTn id="3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dissolve">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dissolve">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OH</a:t>
            </a:r>
            <a:endParaRPr lang="en-US" sz="2400" dirty="0">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20</a:t>
            </a:fld>
            <a:endParaRPr lang="en-US"/>
          </a:p>
        </p:txBody>
      </p:sp>
    </p:spTree>
    <p:extLst>
      <p:ext uri="{BB962C8B-B14F-4D97-AF65-F5344CB8AC3E}">
        <p14:creationId xmlns:p14="http://schemas.microsoft.com/office/powerpoint/2010/main" val="185703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latin typeface="Calibri" charset="0"/>
                <a:ea typeface="Calibri" charset="0"/>
                <a:cs typeface="Calibri" charset="0"/>
              </a:rPr>
              <a:t>CH</a:t>
            </a:r>
            <a:r>
              <a:rPr lang="en-US" sz="2400" baseline="-25000" dirty="0" smtClean="0">
                <a:solidFill>
                  <a:srgbClr val="C00000"/>
                </a:solidFill>
                <a:latin typeface="Calibri" charset="0"/>
                <a:ea typeface="Calibri" charset="0"/>
                <a:cs typeface="Calibri" charset="0"/>
              </a:rPr>
              <a:t>4</a:t>
            </a:r>
            <a:r>
              <a:rPr lang="en-US" sz="2400" dirty="0" smtClean="0">
                <a:solidFill>
                  <a:srgbClr val="C00000"/>
                </a:solidFill>
                <a:latin typeface="Calibri" charset="0"/>
                <a:ea typeface="Calibri" charset="0"/>
                <a:cs typeface="Calibri" charset="0"/>
              </a:rPr>
              <a:t>OH</a:t>
            </a:r>
            <a:endParaRPr lang="en-US" sz="2400" dirty="0">
              <a:solidFill>
                <a:srgbClr val="C00000"/>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0" name="TextBox 9"/>
          <p:cNvSpPr txBox="1"/>
          <p:nvPr/>
        </p:nvSpPr>
        <p:spPr>
          <a:xfrm>
            <a:off x="2881187" y="3348487"/>
            <a:ext cx="1872629" cy="369332"/>
          </a:xfrm>
          <a:prstGeom prst="rect">
            <a:avLst/>
          </a:prstGeom>
          <a:noFill/>
        </p:spPr>
        <p:txBody>
          <a:bodyPr wrap="none" rtlCol="0">
            <a:spAutoFit/>
          </a:bodyPr>
          <a:lstStyle/>
          <a:p>
            <a:r>
              <a:rPr lang="en-US" dirty="0" smtClean="0"/>
              <a:t>12 + 4 x 1 + 16 + 1</a:t>
            </a:r>
            <a:endParaRPr lang="en-US" dirty="0"/>
          </a:p>
        </p:txBody>
      </p:sp>
      <p:sp>
        <p:nvSpPr>
          <p:cNvPr id="11"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21</a:t>
            </a:fld>
            <a:endParaRPr lang="en-US"/>
          </a:p>
        </p:txBody>
      </p:sp>
    </p:spTree>
    <p:extLst>
      <p:ext uri="{BB962C8B-B14F-4D97-AF65-F5344CB8AC3E}">
        <p14:creationId xmlns:p14="http://schemas.microsoft.com/office/powerpoint/2010/main" val="6726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7677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latin typeface="Calibri" charset="0"/>
                <a:ea typeface="Calibri" charset="0"/>
                <a:cs typeface="Calibri" charset="0"/>
              </a:rPr>
              <a:t>CH</a:t>
            </a:r>
            <a:r>
              <a:rPr lang="en-US" sz="2400" baseline="-25000" dirty="0" smtClean="0">
                <a:solidFill>
                  <a:srgbClr val="C00000"/>
                </a:solidFill>
                <a:latin typeface="Calibri" charset="0"/>
                <a:ea typeface="Calibri" charset="0"/>
                <a:cs typeface="Calibri" charset="0"/>
              </a:rPr>
              <a:t>4</a:t>
            </a:r>
            <a:r>
              <a:rPr lang="en-US" sz="2400" dirty="0" smtClean="0">
                <a:solidFill>
                  <a:srgbClr val="C00000"/>
                </a:solidFill>
                <a:latin typeface="Calibri" charset="0"/>
                <a:ea typeface="Calibri" charset="0"/>
                <a:cs typeface="Calibri" charset="0"/>
              </a:rPr>
              <a:t>OH</a:t>
            </a:r>
            <a:endParaRPr lang="en-US" sz="2400" dirty="0">
              <a:solidFill>
                <a:srgbClr val="C00000"/>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0" name="TextBox 9"/>
          <p:cNvSpPr txBox="1"/>
          <p:nvPr/>
        </p:nvSpPr>
        <p:spPr>
          <a:xfrm>
            <a:off x="3572066" y="3348487"/>
            <a:ext cx="1030413" cy="369332"/>
          </a:xfrm>
          <a:prstGeom prst="rect">
            <a:avLst/>
          </a:prstGeom>
          <a:noFill/>
        </p:spPr>
        <p:txBody>
          <a:bodyPr wrap="square" rtlCol="0">
            <a:spAutoFit/>
          </a:bodyPr>
          <a:lstStyle/>
          <a:p>
            <a:r>
              <a:rPr lang="en-US" smtClean="0"/>
              <a:t>33</a:t>
            </a:r>
            <a:endParaRPr lang="en-US" dirty="0"/>
          </a:p>
        </p:txBody>
      </p:sp>
      <p:sp>
        <p:nvSpPr>
          <p:cNvPr id="11"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22</a:t>
            </a:fld>
            <a:endParaRPr lang="en-US"/>
          </a:p>
        </p:txBody>
      </p:sp>
    </p:spTree>
    <p:extLst>
      <p:ext uri="{BB962C8B-B14F-4D97-AF65-F5344CB8AC3E}">
        <p14:creationId xmlns:p14="http://schemas.microsoft.com/office/powerpoint/2010/main" val="155316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23</a:t>
            </a:fld>
            <a:endParaRPr lang="en-US"/>
          </a:p>
        </p:txBody>
      </p:sp>
    </p:spTree>
    <p:extLst>
      <p:ext uri="{BB962C8B-B14F-4D97-AF65-F5344CB8AC3E}">
        <p14:creationId xmlns:p14="http://schemas.microsoft.com/office/powerpoint/2010/main" val="1865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a:t>
            </a:r>
            <a:r>
              <a:rPr lang="en-US" sz="2400" dirty="0" smtClean="0">
                <a:solidFill>
                  <a:srgbClr val="C00000"/>
                </a:solidFill>
                <a:latin typeface="Calibri" charset="0"/>
                <a:ea typeface="Calibri" charset="0"/>
                <a:cs typeface="Calibri" charset="0"/>
              </a:rPr>
              <a:t>(CH</a:t>
            </a:r>
            <a:r>
              <a:rPr lang="en-US" sz="2400" baseline="-25000" dirty="0" smtClean="0">
                <a:solidFill>
                  <a:srgbClr val="C00000"/>
                </a:solidFill>
                <a:latin typeface="Calibri" charset="0"/>
                <a:ea typeface="Calibri" charset="0"/>
                <a:cs typeface="Calibri" charset="0"/>
              </a:rPr>
              <a:t>3</a:t>
            </a:r>
            <a:r>
              <a:rPr lang="en-US" sz="2400" dirty="0" smtClean="0">
                <a:solidFill>
                  <a:srgbClr val="C00000"/>
                </a:solidFill>
                <a:latin typeface="Calibri" charset="0"/>
                <a:ea typeface="Calibri" charset="0"/>
                <a:cs typeface="Calibri" charset="0"/>
              </a:rPr>
              <a:t>)</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TextBox 9"/>
          <p:cNvSpPr txBox="1"/>
          <p:nvPr/>
        </p:nvSpPr>
        <p:spPr>
          <a:xfrm>
            <a:off x="2708466" y="4523696"/>
            <a:ext cx="1172654" cy="369332"/>
          </a:xfrm>
          <a:prstGeom prst="rect">
            <a:avLst/>
          </a:prstGeom>
          <a:noFill/>
        </p:spPr>
        <p:txBody>
          <a:bodyPr wrap="square" rtlCol="0">
            <a:spAutoFit/>
          </a:bodyPr>
          <a:lstStyle/>
          <a:p>
            <a:r>
              <a:rPr lang="en-US" smtClean="0"/>
              <a:t>12 + 3 x 1</a:t>
            </a:r>
            <a:endParaRPr lang="en-US" dirty="0"/>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24</a:t>
            </a:fld>
            <a:endParaRPr lang="en-US"/>
          </a:p>
        </p:txBody>
      </p:sp>
    </p:spTree>
    <p:extLst>
      <p:ext uri="{BB962C8B-B14F-4D97-AF65-F5344CB8AC3E}">
        <p14:creationId xmlns:p14="http://schemas.microsoft.com/office/powerpoint/2010/main" val="156490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a:t>
            </a:r>
            <a:r>
              <a:rPr lang="en-US" sz="2400" dirty="0" smtClean="0">
                <a:solidFill>
                  <a:srgbClr val="C00000"/>
                </a:solidFill>
                <a:latin typeface="Calibri" charset="0"/>
                <a:ea typeface="Calibri" charset="0"/>
                <a:cs typeface="Calibri" charset="0"/>
              </a:rPr>
              <a:t>(CH</a:t>
            </a:r>
            <a:r>
              <a:rPr lang="en-US" sz="2400" baseline="-25000" dirty="0" smtClean="0">
                <a:solidFill>
                  <a:srgbClr val="C00000"/>
                </a:solidFill>
                <a:latin typeface="Calibri" charset="0"/>
                <a:ea typeface="Calibri" charset="0"/>
                <a:cs typeface="Calibri" charset="0"/>
              </a:rPr>
              <a:t>3</a:t>
            </a:r>
            <a:r>
              <a:rPr lang="en-US" sz="2400" dirty="0" smtClean="0">
                <a:solidFill>
                  <a:srgbClr val="C00000"/>
                </a:solidFill>
                <a:latin typeface="Calibri" charset="0"/>
                <a:ea typeface="Calibri" charset="0"/>
                <a:cs typeface="Calibri" charset="0"/>
              </a:rPr>
              <a:t>)</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TextBox 9"/>
          <p:cNvSpPr txBox="1"/>
          <p:nvPr/>
        </p:nvSpPr>
        <p:spPr>
          <a:xfrm>
            <a:off x="3043746" y="4523696"/>
            <a:ext cx="1172654" cy="369332"/>
          </a:xfrm>
          <a:prstGeom prst="rect">
            <a:avLst/>
          </a:prstGeom>
          <a:noFill/>
        </p:spPr>
        <p:txBody>
          <a:bodyPr wrap="square" rtlCol="0">
            <a:spAutoFit/>
          </a:bodyPr>
          <a:lstStyle/>
          <a:p>
            <a:r>
              <a:rPr lang="en-US" smtClean="0"/>
              <a:t>15</a:t>
            </a:r>
            <a:endParaRPr lang="en-US" dirty="0"/>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25</a:t>
            </a:fld>
            <a:endParaRPr lang="en-US"/>
          </a:p>
        </p:txBody>
      </p:sp>
    </p:spTree>
    <p:extLst>
      <p:ext uri="{BB962C8B-B14F-4D97-AF65-F5344CB8AC3E}">
        <p14:creationId xmlns:p14="http://schemas.microsoft.com/office/powerpoint/2010/main" val="174157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a:t>
            </a:r>
            <a:r>
              <a:rPr lang="en-US" sz="2400" dirty="0" smtClean="0">
                <a:solidFill>
                  <a:schemeClr val="bg1"/>
                </a:solidFill>
                <a:latin typeface="Calibri" charset="0"/>
                <a:ea typeface="Calibri" charset="0"/>
                <a:cs typeface="Calibri" charset="0"/>
              </a:rPr>
              <a:t>15 + </a:t>
            </a:r>
            <a:r>
              <a:rPr lang="en-US" sz="2400" dirty="0" smtClean="0">
                <a:solidFill>
                  <a:srgbClr val="C00000"/>
                </a:solidFill>
                <a:latin typeface="Calibri" charset="0"/>
                <a:ea typeface="Calibri" charset="0"/>
                <a:cs typeface="Calibri" charset="0"/>
              </a:rPr>
              <a:t>CH</a:t>
            </a:r>
            <a:r>
              <a:rPr lang="en-US" sz="2400" baseline="-25000" dirty="0" smtClean="0">
                <a:solidFill>
                  <a:srgbClr val="C00000"/>
                </a:solidFill>
                <a:latin typeface="Calibri" charset="0"/>
                <a:ea typeface="Calibri" charset="0"/>
                <a:cs typeface="Calibri" charset="0"/>
              </a:rPr>
              <a:t>4</a:t>
            </a:r>
            <a:r>
              <a:rPr lang="en-US" sz="2400" dirty="0" smtClean="0">
                <a:solidFill>
                  <a:srgbClr val="C00000"/>
                </a:solidFill>
                <a:latin typeface="Calibri" charset="0"/>
                <a:ea typeface="Calibri" charset="0"/>
                <a:cs typeface="Calibri" charset="0"/>
              </a:rPr>
              <a:t>C</a:t>
            </a:r>
            <a:r>
              <a:rPr lang="en-US" sz="2400" baseline="-25000" dirty="0" smtClean="0">
                <a:solidFill>
                  <a:srgbClr val="C00000"/>
                </a:solidFill>
                <a:latin typeface="Calibri" charset="0"/>
                <a:ea typeface="Calibri" charset="0"/>
                <a:cs typeface="Calibri" charset="0"/>
              </a:rPr>
              <a:t>3</a:t>
            </a:r>
            <a:r>
              <a:rPr lang="en-US" sz="2400" dirty="0" smtClean="0">
                <a:solidFill>
                  <a:srgbClr val="C00000"/>
                </a:solidFill>
                <a:latin typeface="Calibri" charset="0"/>
                <a:ea typeface="Calibri" charset="0"/>
                <a:cs typeface="Calibri" charset="0"/>
              </a:rPr>
              <a:t>H</a:t>
            </a:r>
            <a:r>
              <a:rPr lang="en-US" sz="2400" baseline="-25000" dirty="0" smtClean="0">
                <a:solidFill>
                  <a:srgbClr val="C00000"/>
                </a:solidFill>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TextBox 9"/>
          <p:cNvSpPr txBox="1"/>
          <p:nvPr/>
        </p:nvSpPr>
        <p:spPr>
          <a:xfrm>
            <a:off x="2590293" y="4523696"/>
            <a:ext cx="2919667" cy="369332"/>
          </a:xfrm>
          <a:prstGeom prst="rect">
            <a:avLst/>
          </a:prstGeom>
          <a:noFill/>
        </p:spPr>
        <p:txBody>
          <a:bodyPr wrap="square" rtlCol="0">
            <a:spAutoFit/>
          </a:bodyPr>
          <a:lstStyle/>
          <a:p>
            <a:r>
              <a:rPr lang="en-US" smtClean="0"/>
              <a:t>12 + 4 x 1 + 3 x 12 + 8 x 1</a:t>
            </a:r>
            <a:endParaRPr lang="en-US" dirty="0"/>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26</a:t>
            </a:fld>
            <a:endParaRPr lang="en-US"/>
          </a:p>
        </p:txBody>
      </p:sp>
    </p:spTree>
    <p:extLst>
      <p:ext uri="{BB962C8B-B14F-4D97-AF65-F5344CB8AC3E}">
        <p14:creationId xmlns:p14="http://schemas.microsoft.com/office/powerpoint/2010/main" val="1045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a:t>
            </a:r>
            <a:r>
              <a:rPr lang="en-US" sz="2400" dirty="0" smtClean="0">
                <a:solidFill>
                  <a:schemeClr val="bg1"/>
                </a:solidFill>
                <a:latin typeface="Calibri" charset="0"/>
                <a:ea typeface="Calibri" charset="0"/>
                <a:cs typeface="Calibri" charset="0"/>
              </a:rPr>
              <a:t>15 + </a:t>
            </a:r>
            <a:r>
              <a:rPr lang="en-US" sz="2400" dirty="0" smtClean="0">
                <a:solidFill>
                  <a:srgbClr val="C00000"/>
                </a:solidFill>
                <a:latin typeface="Calibri" charset="0"/>
                <a:ea typeface="Calibri" charset="0"/>
                <a:cs typeface="Calibri" charset="0"/>
              </a:rPr>
              <a:t>CH</a:t>
            </a:r>
            <a:r>
              <a:rPr lang="en-US" sz="2400" baseline="-25000" dirty="0" smtClean="0">
                <a:solidFill>
                  <a:srgbClr val="C00000"/>
                </a:solidFill>
                <a:latin typeface="Calibri" charset="0"/>
                <a:ea typeface="Calibri" charset="0"/>
                <a:cs typeface="Calibri" charset="0"/>
              </a:rPr>
              <a:t>4</a:t>
            </a:r>
            <a:r>
              <a:rPr lang="en-US" sz="2400" dirty="0" smtClean="0">
                <a:solidFill>
                  <a:srgbClr val="C00000"/>
                </a:solidFill>
                <a:latin typeface="Calibri" charset="0"/>
                <a:ea typeface="Calibri" charset="0"/>
                <a:cs typeface="Calibri" charset="0"/>
              </a:rPr>
              <a:t>C</a:t>
            </a:r>
            <a:r>
              <a:rPr lang="en-US" sz="2400" baseline="-25000" dirty="0" smtClean="0">
                <a:solidFill>
                  <a:srgbClr val="C00000"/>
                </a:solidFill>
                <a:latin typeface="Calibri" charset="0"/>
                <a:ea typeface="Calibri" charset="0"/>
                <a:cs typeface="Calibri" charset="0"/>
              </a:rPr>
              <a:t>3</a:t>
            </a:r>
            <a:r>
              <a:rPr lang="en-US" sz="2400" dirty="0" smtClean="0">
                <a:solidFill>
                  <a:srgbClr val="C00000"/>
                </a:solidFill>
                <a:latin typeface="Calibri" charset="0"/>
                <a:ea typeface="Calibri" charset="0"/>
                <a:cs typeface="Calibri" charset="0"/>
              </a:rPr>
              <a:t>H</a:t>
            </a:r>
            <a:r>
              <a:rPr lang="en-US" sz="2400" baseline="-25000" dirty="0" smtClean="0">
                <a:solidFill>
                  <a:srgbClr val="C00000"/>
                </a:solidFill>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TextBox 9"/>
          <p:cNvSpPr txBox="1"/>
          <p:nvPr/>
        </p:nvSpPr>
        <p:spPr>
          <a:xfrm>
            <a:off x="3794253" y="4523696"/>
            <a:ext cx="2919667" cy="369332"/>
          </a:xfrm>
          <a:prstGeom prst="rect">
            <a:avLst/>
          </a:prstGeom>
          <a:noFill/>
        </p:spPr>
        <p:txBody>
          <a:bodyPr wrap="square" rtlCol="0">
            <a:spAutoFit/>
          </a:bodyPr>
          <a:lstStyle/>
          <a:p>
            <a:r>
              <a:rPr lang="en-US" smtClean="0"/>
              <a:t>60</a:t>
            </a:r>
            <a:endParaRPr lang="en-US" dirty="0"/>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27</a:t>
            </a:fld>
            <a:endParaRPr lang="en-US"/>
          </a:p>
        </p:txBody>
      </p:sp>
    </p:spTree>
    <p:extLst>
      <p:ext uri="{BB962C8B-B14F-4D97-AF65-F5344CB8AC3E}">
        <p14:creationId xmlns:p14="http://schemas.microsoft.com/office/powerpoint/2010/main" val="5724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a:t>
            </a:r>
            <a:r>
              <a:rPr lang="en-US" sz="2400" dirty="0" smtClean="0">
                <a:solidFill>
                  <a:schemeClr val="bg1"/>
                </a:solidFill>
                <a:latin typeface="Calibri" charset="0"/>
                <a:ea typeface="Calibri" charset="0"/>
                <a:cs typeface="Calibri" charset="0"/>
              </a:rPr>
              <a:t>15 + 60</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28</a:t>
            </a:fld>
            <a:endParaRPr lang="en-US"/>
          </a:p>
        </p:txBody>
      </p:sp>
    </p:spTree>
    <p:extLst>
      <p:ext uri="{BB962C8B-B14F-4D97-AF65-F5344CB8AC3E}">
        <p14:creationId xmlns:p14="http://schemas.microsoft.com/office/powerpoint/2010/main" val="89303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004070" y="786938"/>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Let’s work on a few examples based on the given mapping</a:t>
            </a:r>
            <a:endParaRPr sz="1600" dirty="0">
              <a:latin typeface="+mj-lt"/>
            </a:endParaRPr>
          </a:p>
        </p:txBody>
      </p:sp>
      <p:sp>
        <p:nvSpPr>
          <p:cNvPr id="5" name="CustomShape 2"/>
          <p:cNvSpPr/>
          <p:nvPr/>
        </p:nvSpPr>
        <p:spPr>
          <a:xfrm>
            <a:off x="3053313" y="5589942"/>
            <a:ext cx="2910100" cy="4362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2400" spc="-1" dirty="0">
                <a:solidFill>
                  <a:schemeClr val="bg1"/>
                </a:solidFill>
                <a:uFill>
                  <a:solidFill>
                    <a:srgbClr val="FFFFFF"/>
                  </a:solidFill>
                </a:uFill>
                <a:latin typeface="+mj-lt"/>
              </a:rPr>
              <a:t>Problem Description</a:t>
            </a:r>
            <a:endParaRPr sz="1050" dirty="0">
              <a:solidFill>
                <a:schemeClr val="bg1"/>
              </a:solidFill>
              <a:latin typeface="+mj-lt"/>
            </a:endParaRPr>
          </a:p>
        </p:txBody>
      </p:sp>
      <p:sp>
        <p:nvSpPr>
          <p:cNvPr id="2" name="TextBox 1"/>
          <p:cNvSpPr txBox="1"/>
          <p:nvPr/>
        </p:nvSpPr>
        <p:spPr>
          <a:xfrm>
            <a:off x="441913" y="2540000"/>
            <a:ext cx="1473480" cy="1815882"/>
          </a:xfrm>
          <a:prstGeom prst="rect">
            <a:avLst/>
          </a:prstGeom>
          <a:noFill/>
        </p:spPr>
        <p:txBody>
          <a:bodyPr wrap="none" rtlCol="0">
            <a:spAutoFit/>
          </a:bodyPr>
          <a:lstStyle/>
          <a:p>
            <a:r>
              <a:rPr lang="en-US" sz="2800" dirty="0" smtClean="0"/>
              <a:t>C	12</a:t>
            </a:r>
          </a:p>
          <a:p>
            <a:r>
              <a:rPr lang="en-US" sz="2800" dirty="0" smtClean="0"/>
              <a:t>H	1</a:t>
            </a:r>
          </a:p>
          <a:p>
            <a:r>
              <a:rPr lang="en-US" sz="2800" dirty="0" smtClean="0"/>
              <a:t>N	14</a:t>
            </a:r>
          </a:p>
          <a:p>
            <a:r>
              <a:rPr lang="en-US" sz="2800" dirty="0" smtClean="0"/>
              <a:t>O	16</a:t>
            </a:r>
            <a:endParaRPr lang="en-US" sz="2800" dirty="0"/>
          </a:p>
        </p:txBody>
      </p:sp>
      <p:sp>
        <p:nvSpPr>
          <p:cNvPr id="3" name="Rectangle 2"/>
          <p:cNvSpPr/>
          <p:nvPr/>
        </p:nvSpPr>
        <p:spPr>
          <a:xfrm>
            <a:off x="2590293" y="1695993"/>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charset="0"/>
                <a:ea typeface="Calibri" charset="0"/>
                <a:cs typeface="Calibri" charset="0"/>
              </a:rPr>
              <a:t>(</a:t>
            </a:r>
            <a:r>
              <a:rPr lang="en-US" sz="2400" dirty="0" smtClean="0">
                <a:latin typeface="Calibri" charset="0"/>
                <a:ea typeface="Calibri" charset="0"/>
                <a:cs typeface="Calibri" charset="0"/>
              </a:rPr>
              <a:t>NH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2</a:t>
            </a:r>
            <a:r>
              <a:rPr lang="en-US" sz="2400" dirty="0" smtClean="0">
                <a:latin typeface="Calibri" charset="0"/>
                <a:ea typeface="Calibri" charset="0"/>
                <a:cs typeface="Calibri" charset="0"/>
              </a:rPr>
              <a:t>CO</a:t>
            </a:r>
            <a:r>
              <a:rPr lang="en-US" sz="2400" baseline="-25000" dirty="0" smtClean="0">
                <a:latin typeface="Calibri" charset="0"/>
                <a:ea typeface="Calibri" charset="0"/>
                <a:cs typeface="Calibri" charset="0"/>
              </a:rPr>
              <a:t>3</a:t>
            </a:r>
            <a:endParaRPr lang="en-US" sz="2400" dirty="0">
              <a:latin typeface="Calibri" charset="0"/>
              <a:ea typeface="Calibri" charset="0"/>
              <a:cs typeface="Calibri" charset="0"/>
            </a:endParaRPr>
          </a:p>
        </p:txBody>
      </p:sp>
      <p:sp>
        <p:nvSpPr>
          <p:cNvPr id="8" name="Rectangle 7"/>
          <p:cNvSpPr/>
          <p:nvPr/>
        </p:nvSpPr>
        <p:spPr>
          <a:xfrm>
            <a:off x="2590293" y="3971141"/>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)CH</a:t>
            </a:r>
            <a:r>
              <a:rPr lang="en-US" sz="2400" baseline="-25000" dirty="0" smtClean="0">
                <a:latin typeface="Calibri" charset="0"/>
                <a:ea typeface="Calibri" charset="0"/>
                <a:cs typeface="Calibri" charset="0"/>
              </a:rPr>
              <a:t>4</a:t>
            </a:r>
            <a:r>
              <a:rPr lang="en-US" sz="2400" dirty="0" smtClean="0">
                <a:latin typeface="Calibri" charset="0"/>
                <a:ea typeface="Calibri" charset="0"/>
                <a:cs typeface="Calibri" charset="0"/>
              </a:rPr>
              <a:t>C</a:t>
            </a:r>
            <a:r>
              <a:rPr lang="en-US" sz="2400" baseline="-25000" dirty="0" smtClean="0">
                <a:latin typeface="Calibri" charset="0"/>
                <a:ea typeface="Calibri" charset="0"/>
                <a:cs typeface="Calibri" charset="0"/>
              </a:rPr>
              <a:t>3</a:t>
            </a:r>
            <a:r>
              <a:rPr lang="en-US" sz="2400" dirty="0" smtClean="0">
                <a:latin typeface="Calibri" charset="0"/>
                <a:ea typeface="Calibri" charset="0"/>
                <a:cs typeface="Calibri" charset="0"/>
              </a:rPr>
              <a:t>H</a:t>
            </a:r>
            <a:r>
              <a:rPr lang="en-US" sz="2400" baseline="-25000" dirty="0" smtClean="0">
                <a:latin typeface="Calibri" charset="0"/>
                <a:ea typeface="Calibri" charset="0"/>
                <a:cs typeface="Calibri" charset="0"/>
              </a:rPr>
              <a:t>8</a:t>
            </a:r>
            <a:r>
              <a:rPr lang="en-US" sz="2400" dirty="0" smtClean="0">
                <a:latin typeface="Calibri" charset="0"/>
                <a:ea typeface="Calibri" charset="0"/>
                <a:cs typeface="Calibri" charset="0"/>
              </a:rPr>
              <a:t>)</a:t>
            </a:r>
            <a:r>
              <a:rPr lang="en-US" sz="2400" baseline="-25000" dirty="0" smtClean="0">
                <a:latin typeface="Calibri" charset="0"/>
                <a:ea typeface="Calibri" charset="0"/>
                <a:cs typeface="Calibri" charset="0"/>
              </a:rPr>
              <a:t>4</a:t>
            </a:r>
            <a:endParaRPr lang="en-US" sz="2400" dirty="0">
              <a:latin typeface="Calibri" charset="0"/>
              <a:ea typeface="Calibri" charset="0"/>
              <a:cs typeface="Calibri" charset="0"/>
            </a:endParaRPr>
          </a:p>
        </p:txBody>
      </p:sp>
      <p:sp>
        <p:nvSpPr>
          <p:cNvPr id="9" name="Rectangle 8"/>
          <p:cNvSpPr/>
          <p:nvPr/>
        </p:nvSpPr>
        <p:spPr>
          <a:xfrm>
            <a:off x="2590293" y="2833567"/>
            <a:ext cx="240792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Calibri" charset="0"/>
                <a:ea typeface="Calibri" charset="0"/>
                <a:cs typeface="Calibri" charset="0"/>
              </a:rPr>
              <a:t>CH</a:t>
            </a:r>
            <a:r>
              <a:rPr lang="en-US" sz="2400" baseline="-25000" dirty="0" smtClean="0">
                <a:solidFill>
                  <a:schemeClr val="bg1"/>
                </a:solidFill>
                <a:latin typeface="Calibri" charset="0"/>
                <a:ea typeface="Calibri" charset="0"/>
                <a:cs typeface="Calibri" charset="0"/>
              </a:rPr>
              <a:t>4</a:t>
            </a:r>
            <a:r>
              <a:rPr lang="en-US" sz="2400" dirty="0" smtClean="0">
                <a:solidFill>
                  <a:schemeClr val="bg1"/>
                </a:solidFill>
                <a:latin typeface="Calibri" charset="0"/>
                <a:ea typeface="Calibri" charset="0"/>
                <a:cs typeface="Calibri" charset="0"/>
              </a:rPr>
              <a:t>OH</a:t>
            </a:r>
            <a:endParaRPr lang="en-US" sz="2400" dirty="0">
              <a:solidFill>
                <a:schemeClr val="bg1"/>
              </a:solidFill>
              <a:latin typeface="Calibri" charset="0"/>
              <a:ea typeface="Calibri" charset="0"/>
              <a:cs typeface="Calibri" charset="0"/>
            </a:endParaRPr>
          </a:p>
        </p:txBody>
      </p:sp>
      <p:sp>
        <p:nvSpPr>
          <p:cNvPr id="4" name="Rectangle 3"/>
          <p:cNvSpPr/>
          <p:nvPr/>
        </p:nvSpPr>
        <p:spPr>
          <a:xfrm>
            <a:off x="4998213" y="1695993"/>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96</a:t>
            </a:r>
            <a:endParaRPr lang="en-US" dirty="0"/>
          </a:p>
        </p:txBody>
      </p:sp>
      <p:sp>
        <p:nvSpPr>
          <p:cNvPr id="11" name="Rectangle 10"/>
          <p:cNvSpPr/>
          <p:nvPr/>
        </p:nvSpPr>
        <p:spPr>
          <a:xfrm>
            <a:off x="4998213" y="2833486"/>
            <a:ext cx="965200"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33</a:t>
            </a:r>
            <a:endParaRPr lang="en-US" dirty="0"/>
          </a:p>
        </p:txBody>
      </p:sp>
      <p:sp>
        <p:nvSpPr>
          <p:cNvPr id="10" name="Rectangle 9"/>
          <p:cNvSpPr/>
          <p:nvPr/>
        </p:nvSpPr>
        <p:spPr>
          <a:xfrm>
            <a:off x="4998212" y="3970979"/>
            <a:ext cx="1057147"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
            </a:r>
            <a:r>
              <a:rPr lang="en-US" baseline="-25000" dirty="0" err="1"/>
              <a:t>r</a:t>
            </a:r>
            <a:r>
              <a:rPr lang="en-US" dirty="0" smtClean="0"/>
              <a:t> = 300</a:t>
            </a:r>
            <a:endParaRPr lang="en-US" dirty="0"/>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29</a:t>
            </a:fld>
            <a:endParaRPr lang="en-US"/>
          </a:p>
        </p:txBody>
      </p:sp>
    </p:spTree>
    <p:extLst>
      <p:ext uri="{BB962C8B-B14F-4D97-AF65-F5344CB8AC3E}">
        <p14:creationId xmlns:p14="http://schemas.microsoft.com/office/powerpoint/2010/main" val="163113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16" name="TextShape 1"/>
          <p:cNvSpPr txBox="1"/>
          <p:nvPr/>
        </p:nvSpPr>
        <p:spPr>
          <a:xfrm>
            <a:off x="2937799" y="491447"/>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smtClean="0">
                <a:solidFill>
                  <a:srgbClr val="000000"/>
                </a:solidFill>
                <a:uFill>
                  <a:solidFill>
                    <a:srgbClr val="FFFFFF"/>
                  </a:solidFill>
                </a:uFill>
                <a:latin typeface="Gill Sans MT"/>
              </a:rPr>
              <a:t>Interface </a:t>
            </a:r>
            <a:r>
              <a:rPr lang="en-US" sz="2400" b="1" strike="noStrike" spc="-1" dirty="0" smtClean="0">
                <a:solidFill>
                  <a:schemeClr val="accent1"/>
                </a:solidFill>
                <a:uFill>
                  <a:solidFill>
                    <a:srgbClr val="FFFFFF"/>
                  </a:solidFill>
                </a:uFill>
                <a:latin typeface="Gill Sans MT"/>
              </a:rPr>
              <a:t>Queue&lt;E&gt;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17" name="Rectangle 16"/>
          <p:cNvSpPr/>
          <p:nvPr/>
        </p:nvSpPr>
        <p:spPr>
          <a:xfrm>
            <a:off x="2856351" y="1020953"/>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&lt;&lt;interface&gt;&gt; Queue&lt;E&gt;</a:t>
            </a:r>
            <a:endParaRPr lang="en-US" dirty="0"/>
          </a:p>
        </p:txBody>
      </p:sp>
      <p:sp>
        <p:nvSpPr>
          <p:cNvPr id="18" name="Rectangle 17"/>
          <p:cNvSpPr/>
          <p:nvPr/>
        </p:nvSpPr>
        <p:spPr>
          <a:xfrm>
            <a:off x="2856352" y="1398009"/>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//see Java API</a:t>
            </a:r>
          </a:p>
        </p:txBody>
      </p:sp>
      <p:sp>
        <p:nvSpPr>
          <p:cNvPr id="19" name="Rectangle 3"/>
          <p:cNvSpPr/>
          <p:nvPr/>
        </p:nvSpPr>
        <p:spPr>
          <a:xfrm>
            <a:off x="2856350" y="2120900"/>
            <a:ext cx="3252217" cy="1510183"/>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add(E) : </a:t>
            </a:r>
            <a:r>
              <a:rPr lang="en-US" dirty="0" err="1" smtClean="0"/>
              <a:t>boolean</a:t>
            </a:r>
            <a:endParaRPr lang="en-US" dirty="0" smtClean="0"/>
          </a:p>
          <a:p>
            <a:pPr algn="just">
              <a:tabLst>
                <a:tab pos="287338" algn="l"/>
              </a:tabLst>
            </a:pPr>
            <a:r>
              <a:rPr lang="en-US" dirty="0" smtClean="0"/>
              <a:t>+	peek() : E</a:t>
            </a:r>
          </a:p>
          <a:p>
            <a:pPr algn="just">
              <a:tabLst>
                <a:tab pos="287338" algn="l"/>
              </a:tabLst>
            </a:pPr>
            <a:r>
              <a:rPr lang="en-US" dirty="0" smtClean="0"/>
              <a:t>+	poll() : E</a:t>
            </a:r>
          </a:p>
          <a:p>
            <a:pPr algn="just">
              <a:tabLst>
                <a:tab pos="287338" algn="l"/>
              </a:tabLst>
            </a:pPr>
            <a:r>
              <a:rPr lang="is-IS" dirty="0" smtClean="0"/>
              <a:t>…</a:t>
            </a:r>
            <a:endParaRPr lang="en-US" dirty="0" smtClean="0"/>
          </a:p>
        </p:txBody>
      </p:sp>
      <p:sp>
        <p:nvSpPr>
          <p:cNvPr id="2" name="Slide Number Placeholder 1"/>
          <p:cNvSpPr>
            <a:spLocks noGrp="1"/>
          </p:cNvSpPr>
          <p:nvPr>
            <p:ph type="sldNum" sz="quarter" idx="12"/>
          </p:nvPr>
        </p:nvSpPr>
        <p:spPr/>
        <p:txBody>
          <a:bodyPr/>
          <a:lstStyle/>
          <a:p>
            <a:fld id="{835E20A1-CA8B-C44B-AF3A-EA9FF10691F4}" type="slidenum">
              <a:rPr lang="en-US" smtClean="0"/>
              <a:pPr/>
              <a:t>3</a:t>
            </a:fld>
            <a:endParaRPr lang="en-US"/>
          </a:p>
        </p:txBody>
      </p:sp>
    </p:spTree>
    <p:extLst>
      <p:ext uri="{BB962C8B-B14F-4D97-AF65-F5344CB8AC3E}">
        <p14:creationId xmlns:p14="http://schemas.microsoft.com/office/powerpoint/2010/main" val="7734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230880" y="602016"/>
            <a:ext cx="2600960" cy="260096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smtClean="0"/>
              <a:t>?</a:t>
            </a:r>
            <a:endParaRPr lang="en-US" sz="13800" dirty="0"/>
          </a:p>
        </p:txBody>
      </p:sp>
      <p:sp>
        <p:nvSpPr>
          <p:cNvPr id="3" name="TextShape 1"/>
          <p:cNvSpPr txBox="1"/>
          <p:nvPr/>
        </p:nvSpPr>
        <p:spPr>
          <a:xfrm>
            <a:off x="2161691" y="3479338"/>
            <a:ext cx="7618186" cy="4570778"/>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data structure should I use for:</a:t>
            </a:r>
            <a:endParaRPr sz="1600" dirty="0">
              <a:latin typeface="+mj-lt"/>
            </a:endParaRPr>
          </a:p>
        </p:txBody>
      </p:sp>
      <p:grpSp>
        <p:nvGrpSpPr>
          <p:cNvPr id="12" name="Group 11"/>
          <p:cNvGrpSpPr/>
          <p:nvPr/>
        </p:nvGrpSpPr>
        <p:grpSpPr>
          <a:xfrm>
            <a:off x="2518795" y="3982720"/>
            <a:ext cx="1859280" cy="2072640"/>
            <a:chOff x="2518795" y="3982720"/>
            <a:chExt cx="1859280" cy="2072640"/>
          </a:xfrm>
        </p:grpSpPr>
        <p:sp>
          <p:nvSpPr>
            <p:cNvPr id="4" name="Rounded Rectangle 3"/>
            <p:cNvSpPr/>
            <p:nvPr/>
          </p:nvSpPr>
          <p:spPr>
            <a:xfrm>
              <a:off x="2518795" y="3982720"/>
              <a:ext cx="1859280" cy="2072640"/>
            </a:xfrm>
            <a:prstGeom prst="roundRect">
              <a:avLst/>
            </a:prstGeom>
            <a:solidFill>
              <a:srgbClr val="FF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2746952" y="3982720"/>
              <a:ext cx="1402965" cy="1402965"/>
            </a:xfrm>
            <a:prstGeom prst="rect">
              <a:avLst/>
            </a:prstGeom>
          </p:spPr>
        </p:pic>
        <p:sp>
          <p:nvSpPr>
            <p:cNvPr id="9" name="TextBox 8"/>
            <p:cNvSpPr txBox="1"/>
            <p:nvPr/>
          </p:nvSpPr>
          <p:spPr>
            <a:xfrm>
              <a:off x="2931304" y="5193627"/>
              <a:ext cx="1034259" cy="646331"/>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Mass</a:t>
              </a:r>
            </a:p>
            <a:p>
              <a:pPr algn="ctr"/>
              <a:r>
                <a:rPr lang="en-US" dirty="0" smtClean="0">
                  <a:solidFill>
                    <a:schemeClr val="bg1"/>
                  </a:solidFill>
                  <a:latin typeface="Trebuchet MS" charset="0"/>
                  <a:ea typeface="Trebuchet MS" charset="0"/>
                  <a:cs typeface="Trebuchet MS" charset="0"/>
                </a:rPr>
                <a:t>Mapping</a:t>
              </a:r>
              <a:endParaRPr lang="en-US" dirty="0">
                <a:solidFill>
                  <a:schemeClr val="bg1"/>
                </a:solidFill>
                <a:latin typeface="Trebuchet MS" charset="0"/>
                <a:ea typeface="Trebuchet MS" charset="0"/>
                <a:cs typeface="Trebuchet MS" charset="0"/>
              </a:endParaRPr>
            </a:p>
          </p:txBody>
        </p:sp>
      </p:grpSp>
      <p:sp>
        <p:nvSpPr>
          <p:cNvPr id="14" name="Oval 13"/>
          <p:cNvSpPr/>
          <p:nvPr/>
        </p:nvSpPr>
        <p:spPr>
          <a:xfrm>
            <a:off x="297803" y="4053840"/>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83617" y="4043680"/>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47142" y="4360507"/>
            <a:ext cx="854325" cy="854325"/>
          </a:xfrm>
          <a:prstGeom prst="rect">
            <a:avLst/>
          </a:prstGeom>
        </p:spPr>
      </p:pic>
      <p:sp>
        <p:nvSpPr>
          <p:cNvPr id="17" name="TextBox 16"/>
          <p:cNvSpPr txBox="1"/>
          <p:nvPr/>
        </p:nvSpPr>
        <p:spPr>
          <a:xfrm>
            <a:off x="700487" y="5332126"/>
            <a:ext cx="1090363" cy="369332"/>
          </a:xfrm>
          <a:prstGeom prst="rect">
            <a:avLst/>
          </a:prstGeom>
          <a:noFill/>
        </p:spPr>
        <p:txBody>
          <a:bodyPr wrap="none" rtlCol="0">
            <a:spAutoFit/>
          </a:bodyPr>
          <a:lstStyle/>
          <a:p>
            <a:pPr algn="ctr"/>
            <a:r>
              <a:rPr lang="en-US" smtClean="0">
                <a:solidFill>
                  <a:schemeClr val="bg1"/>
                </a:solidFill>
                <a:latin typeface="Trebuchet MS" charset="0"/>
                <a:ea typeface="Trebuchet MS" charset="0"/>
                <a:cs typeface="Trebuchet MS" charset="0"/>
              </a:rPr>
              <a:t>HashMap</a:t>
            </a:r>
            <a:endParaRPr lang="en-US" dirty="0">
              <a:solidFill>
                <a:schemeClr val="bg1"/>
              </a:solidFill>
              <a:latin typeface="Trebuchet MS" charset="0"/>
              <a:ea typeface="Trebuchet MS" charset="0"/>
              <a:cs typeface="Trebuchet MS" charset="0"/>
            </a:endParaRPr>
          </a:p>
        </p:txBody>
      </p:sp>
      <p:grpSp>
        <p:nvGrpSpPr>
          <p:cNvPr id="29" name="Group 28"/>
          <p:cNvGrpSpPr/>
          <p:nvPr/>
        </p:nvGrpSpPr>
        <p:grpSpPr>
          <a:xfrm>
            <a:off x="4643120" y="3982720"/>
            <a:ext cx="1859280" cy="2072640"/>
            <a:chOff x="4643120" y="3982720"/>
            <a:chExt cx="1859280" cy="2072640"/>
          </a:xfrm>
        </p:grpSpPr>
        <p:sp>
          <p:nvSpPr>
            <p:cNvPr id="5" name="Rounded Rectangle 4"/>
            <p:cNvSpPr/>
            <p:nvPr/>
          </p:nvSpPr>
          <p:spPr>
            <a:xfrm>
              <a:off x="4643120" y="3982720"/>
              <a:ext cx="1859280" cy="20726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20894" y="5214832"/>
              <a:ext cx="1249637" cy="646331"/>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Formula</a:t>
              </a:r>
            </a:p>
            <a:p>
              <a:pPr algn="ctr"/>
              <a:r>
                <a:rPr lang="en-US" dirty="0" smtClean="0">
                  <a:solidFill>
                    <a:schemeClr val="bg1"/>
                  </a:solidFill>
                  <a:latin typeface="Trebuchet MS" charset="0"/>
                  <a:ea typeface="Trebuchet MS" charset="0"/>
                  <a:cs typeface="Trebuchet MS" charset="0"/>
                </a:rPr>
                <a:t>Processing</a:t>
              </a:r>
            </a:p>
          </p:txBody>
        </p:sp>
        <p:pic>
          <p:nvPicPr>
            <p:cNvPr id="28" name="Picture 27"/>
            <p:cNvPicPr>
              <a:picLocks noChangeAspect="1"/>
            </p:cNvPicPr>
            <p:nvPr/>
          </p:nvPicPr>
          <p:blipFill>
            <a:blip r:embed="rId4"/>
            <a:stretch>
              <a:fillRect/>
            </a:stretch>
          </p:blipFill>
          <p:spPr>
            <a:xfrm>
              <a:off x="5035096" y="4142254"/>
              <a:ext cx="1083896" cy="1083896"/>
            </a:xfrm>
            <a:prstGeom prst="rect">
              <a:avLst/>
            </a:prstGeom>
          </p:spPr>
        </p:pic>
      </p:grpSp>
      <p:pic>
        <p:nvPicPr>
          <p:cNvPr id="10" name="Picture 9"/>
          <p:cNvPicPr>
            <a:picLocks noChangeAspect="1"/>
          </p:cNvPicPr>
          <p:nvPr/>
        </p:nvPicPr>
        <p:blipFill>
          <a:blip r:embed="rId5"/>
          <a:stretch>
            <a:fillRect/>
          </a:stretch>
        </p:blipFill>
        <p:spPr>
          <a:xfrm>
            <a:off x="7345090" y="4382015"/>
            <a:ext cx="796048" cy="811308"/>
          </a:xfrm>
          <a:prstGeom prst="rect">
            <a:avLst/>
          </a:prstGeom>
        </p:spPr>
      </p:pic>
      <p:sp>
        <p:nvSpPr>
          <p:cNvPr id="30" name="TextBox 29"/>
          <p:cNvSpPr txBox="1"/>
          <p:nvPr/>
        </p:nvSpPr>
        <p:spPr>
          <a:xfrm>
            <a:off x="7373461" y="5329198"/>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1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30</a:t>
            </a:fld>
            <a:endParaRPr lang="en-US"/>
          </a:p>
        </p:txBody>
      </p:sp>
    </p:spTree>
    <p:extLst>
      <p:ext uri="{BB962C8B-B14F-4D97-AF65-F5344CB8AC3E}">
        <p14:creationId xmlns:p14="http://schemas.microsoft.com/office/powerpoint/2010/main" val="57092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4" grpId="0" animBg="1"/>
      <p:bldP spid="15" grpId="0" animBg="1"/>
      <p:bldP spid="17"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368923" y="335280"/>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918262" y="641947"/>
            <a:ext cx="854325" cy="854325"/>
          </a:xfrm>
          <a:prstGeom prst="rect">
            <a:avLst/>
          </a:prstGeom>
        </p:spPr>
      </p:pic>
      <p:sp>
        <p:nvSpPr>
          <p:cNvPr id="17" name="TextBox 16"/>
          <p:cNvSpPr txBox="1"/>
          <p:nvPr/>
        </p:nvSpPr>
        <p:spPr>
          <a:xfrm>
            <a:off x="771607" y="1613566"/>
            <a:ext cx="1090363" cy="369332"/>
          </a:xfrm>
          <a:prstGeom prst="rect">
            <a:avLst/>
          </a:prstGeom>
          <a:noFill/>
        </p:spPr>
        <p:txBody>
          <a:bodyPr wrap="none" rtlCol="0">
            <a:spAutoFit/>
          </a:bodyPr>
          <a:lstStyle/>
          <a:p>
            <a:pPr algn="ctr"/>
            <a:r>
              <a:rPr lang="en-US" smtClean="0">
                <a:solidFill>
                  <a:schemeClr val="bg1"/>
                </a:solidFill>
                <a:latin typeface="Trebuchet MS" charset="0"/>
                <a:ea typeface="Trebuchet MS" charset="0"/>
                <a:cs typeface="Trebuchet MS" charset="0"/>
              </a:rPr>
              <a:t>HashMap</a:t>
            </a:r>
            <a:endParaRPr lang="en-US" dirty="0">
              <a:solidFill>
                <a:schemeClr val="bg1"/>
              </a:solidFill>
              <a:latin typeface="Trebuchet MS" charset="0"/>
              <a:ea typeface="Trebuchet MS" charset="0"/>
              <a:cs typeface="Trebuchet MS" charset="0"/>
            </a:endParaRPr>
          </a:p>
        </p:txBody>
      </p:sp>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a:solidFill>
                  <a:schemeClr val="bg1"/>
                </a:solidFill>
              </a:rPr>
              <a:t>docs.oracle.com</a:t>
            </a:r>
            <a:r>
              <a:rPr lang="en-US" dirty="0">
                <a:solidFill>
                  <a:schemeClr val="bg1"/>
                </a:solidFill>
              </a:rPr>
              <a:t>/</a:t>
            </a:r>
            <a:r>
              <a:rPr lang="en-US" dirty="0" err="1">
                <a:solidFill>
                  <a:schemeClr val="bg1"/>
                </a:solidFill>
              </a:rPr>
              <a:t>javase</a:t>
            </a:r>
            <a:r>
              <a:rPr lang="en-US" dirty="0">
                <a:solidFill>
                  <a:schemeClr val="bg1"/>
                </a:solidFill>
              </a:rPr>
              <a:t>/8/docs/</a:t>
            </a:r>
            <a:r>
              <a:rPr lang="en-US" dirty="0" err="1">
                <a:solidFill>
                  <a:schemeClr val="bg1"/>
                </a:solidFill>
              </a:rPr>
              <a:t>api</a:t>
            </a:r>
            <a:r>
              <a:rPr lang="en-US" dirty="0">
                <a:solidFill>
                  <a:schemeClr val="bg1"/>
                </a:solidFill>
              </a:rPr>
              <a:t>/java/</a:t>
            </a:r>
            <a:r>
              <a:rPr lang="en-US" dirty="0" err="1">
                <a:solidFill>
                  <a:schemeClr val="bg1"/>
                </a:solidFill>
              </a:rPr>
              <a:t>util</a:t>
            </a:r>
            <a:r>
              <a:rPr lang="en-US" dirty="0">
                <a:solidFill>
                  <a:schemeClr val="bg1"/>
                </a:solidFill>
              </a:rPr>
              <a:t>/</a:t>
            </a:r>
            <a:r>
              <a:rPr lang="en-US" dirty="0" err="1">
                <a:solidFill>
                  <a:schemeClr val="bg1"/>
                </a:solidFill>
              </a:rPr>
              <a:t>HashMap.html</a:t>
            </a:r>
            <a:endParaRPr lang="en-US" dirty="0">
              <a:solidFill>
                <a:schemeClr val="bg1"/>
              </a:solidFill>
            </a:endParaRPr>
          </a:p>
        </p:txBody>
      </p:sp>
      <p:sp>
        <p:nvSpPr>
          <p:cNvPr id="13" name="Rectangle 12"/>
          <p:cNvSpPr/>
          <p:nvPr/>
        </p:nvSpPr>
        <p:spPr>
          <a:xfrm>
            <a:off x="2447937" y="1173106"/>
            <a:ext cx="6746240" cy="646331"/>
          </a:xfrm>
          <a:prstGeom prst="rect">
            <a:avLst/>
          </a:prstGeom>
        </p:spPr>
        <p:txBody>
          <a:bodyPr wrap="square">
            <a:spAutoFit/>
          </a:bodyPr>
          <a:lstStyle/>
          <a:p>
            <a:r>
              <a:rPr lang="en-US" b="1" dirty="0" err="1" smtClean="0">
                <a:solidFill>
                  <a:srgbClr val="000000"/>
                </a:solidFill>
                <a:latin typeface="Consolas" charset="0"/>
                <a:ea typeface="Consolas" charset="0"/>
                <a:cs typeface="Consolas" charset="0"/>
              </a:rPr>
              <a:t>HashMap</a:t>
            </a:r>
            <a:r>
              <a:rPr lang="en-US" b="1" dirty="0" smtClean="0">
                <a:solidFill>
                  <a:srgbClr val="000000"/>
                </a:solidFill>
                <a:latin typeface="Consolas" charset="0"/>
                <a:ea typeface="Consolas" charset="0"/>
                <a:cs typeface="Consolas" charset="0"/>
              </a:rPr>
              <a:t>&lt;K, </a:t>
            </a:r>
            <a:r>
              <a:rPr lang="en-US" b="1" dirty="0">
                <a:solidFill>
                  <a:srgbClr val="000000"/>
                </a:solidFill>
                <a:latin typeface="Consolas" charset="0"/>
                <a:ea typeface="Consolas" charset="0"/>
                <a:cs typeface="Consolas" charset="0"/>
              </a:rPr>
              <a:t>V</a:t>
            </a:r>
            <a:r>
              <a:rPr lang="en-US" b="1" dirty="0" smtClean="0">
                <a:solidFill>
                  <a:srgbClr val="000000"/>
                </a:solidFill>
                <a:latin typeface="Consolas" charset="0"/>
                <a:ea typeface="Consolas" charset="0"/>
                <a:cs typeface="Consolas" charset="0"/>
              </a:rPr>
              <a:t>&gt; </a:t>
            </a:r>
            <a:r>
              <a:rPr lang="en-US" b="1" dirty="0" err="1" smtClean="0">
                <a:solidFill>
                  <a:srgbClr val="0000C0"/>
                </a:solidFill>
                <a:latin typeface="Consolas" charset="0"/>
                <a:ea typeface="Consolas" charset="0"/>
                <a:cs typeface="Consolas" charset="0"/>
              </a:rPr>
              <a:t>hashMapName</a:t>
            </a:r>
            <a:r>
              <a:rPr lang="en-US" b="1" dirty="0" smtClean="0">
                <a:solidFill>
                  <a:srgbClr val="0000C0"/>
                </a:solidFill>
                <a:latin typeface="Consolas" charset="0"/>
                <a:ea typeface="Consolas" charset="0"/>
                <a:cs typeface="Consolas" charset="0"/>
              </a:rPr>
              <a:t> </a:t>
            </a:r>
            <a:r>
              <a:rPr lang="en-US" b="1" dirty="0" smtClean="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new</a:t>
            </a:r>
            <a:r>
              <a:rPr lang="en-US" b="1" dirty="0">
                <a:solidFill>
                  <a:srgbClr val="000000"/>
                </a:solidFill>
                <a:latin typeface="Consolas" charset="0"/>
                <a:ea typeface="Consolas" charset="0"/>
                <a:cs typeface="Consolas" charset="0"/>
              </a:rPr>
              <a:t> </a:t>
            </a:r>
            <a:r>
              <a:rPr lang="en-US" b="1" dirty="0" err="1" smtClean="0">
                <a:solidFill>
                  <a:srgbClr val="000000"/>
                </a:solidFill>
                <a:latin typeface="Consolas" charset="0"/>
                <a:ea typeface="Consolas" charset="0"/>
                <a:cs typeface="Consolas" charset="0"/>
              </a:rPr>
              <a:t>HashMap</a:t>
            </a:r>
            <a:r>
              <a:rPr lang="en-US" b="1" dirty="0" smtClean="0">
                <a:solidFill>
                  <a:srgbClr val="000000"/>
                </a:solidFill>
                <a:latin typeface="Consolas" charset="0"/>
                <a:ea typeface="Consolas" charset="0"/>
                <a:cs typeface="Consolas" charset="0"/>
              </a:rPr>
              <a:t>&lt;K, V&gt;();</a:t>
            </a:r>
            <a:endParaRPr lang="en-US" b="1" dirty="0">
              <a:solidFill>
                <a:srgbClr val="000000"/>
              </a:solidFill>
              <a:latin typeface="Consolas" charset="0"/>
              <a:ea typeface="Consolas" charset="0"/>
              <a:cs typeface="Consolas" charset="0"/>
            </a:endParaRPr>
          </a:p>
          <a:p>
            <a:r>
              <a:rPr lang="en-US" dirty="0">
                <a:solidFill>
                  <a:srgbClr val="000000"/>
                </a:solidFill>
                <a:latin typeface="Monaco" charset="0"/>
              </a:rPr>
              <a:t>	</a:t>
            </a:r>
            <a:endParaRPr lang="en-US" dirty="0"/>
          </a:p>
        </p:txBody>
      </p:sp>
      <p:sp>
        <p:nvSpPr>
          <p:cNvPr id="21" name="Rectangle 20"/>
          <p:cNvSpPr/>
          <p:nvPr/>
        </p:nvSpPr>
        <p:spPr>
          <a:xfrm>
            <a:off x="368923" y="2572347"/>
            <a:ext cx="8825254" cy="615553"/>
          </a:xfrm>
          <a:prstGeom prst="rect">
            <a:avLst/>
          </a:prstGeom>
        </p:spPr>
        <p:txBody>
          <a:bodyPr wrap="square">
            <a:spAutoFit/>
          </a:bodyPr>
          <a:lstStyle/>
          <a:p>
            <a:r>
              <a:rPr lang="en-US" sz="1600" b="1" dirty="0" err="1" smtClean="0">
                <a:solidFill>
                  <a:srgbClr val="000000"/>
                </a:solidFill>
                <a:latin typeface="Consolas" charset="0"/>
                <a:ea typeface="Consolas" charset="0"/>
                <a:cs typeface="Consolas" charset="0"/>
              </a:rPr>
              <a:t>HashMap</a:t>
            </a:r>
            <a:r>
              <a:rPr lang="en-US" sz="1600" b="1" dirty="0" smtClean="0">
                <a:solidFill>
                  <a:srgbClr val="000000"/>
                </a:solidFill>
                <a:latin typeface="Consolas" charset="0"/>
                <a:ea typeface="Consolas" charset="0"/>
                <a:cs typeface="Consolas" charset="0"/>
              </a:rPr>
              <a:t>&lt;Character, Integer&gt; </a:t>
            </a:r>
            <a:r>
              <a:rPr lang="en-US" sz="1600" b="1" dirty="0" err="1" smtClean="0">
                <a:solidFill>
                  <a:srgbClr val="0000C0"/>
                </a:solidFill>
                <a:latin typeface="Consolas" charset="0"/>
                <a:ea typeface="Consolas" charset="0"/>
                <a:cs typeface="Consolas" charset="0"/>
              </a:rPr>
              <a:t>massMapping</a:t>
            </a:r>
            <a:r>
              <a:rPr lang="en-US" sz="1600" b="1" dirty="0" smtClean="0">
                <a:solidFill>
                  <a:srgbClr val="0000C0"/>
                </a:solidFill>
                <a:latin typeface="Consolas" charset="0"/>
                <a:ea typeface="Consolas" charset="0"/>
                <a:cs typeface="Consolas" charset="0"/>
              </a:rPr>
              <a:t> </a:t>
            </a:r>
            <a:r>
              <a:rPr lang="en-US" sz="1600" b="1" dirty="0" smtClean="0">
                <a:solidFill>
                  <a:srgbClr val="000000"/>
                </a:solidFill>
                <a:latin typeface="Consolas" charset="0"/>
                <a:ea typeface="Consolas" charset="0"/>
                <a:cs typeface="Consolas" charset="0"/>
              </a:rPr>
              <a:t>= </a:t>
            </a:r>
            <a:r>
              <a:rPr lang="en-US" sz="1600" b="1" dirty="0">
                <a:solidFill>
                  <a:srgbClr val="7F0055"/>
                </a:solidFill>
                <a:latin typeface="Consolas" charset="0"/>
                <a:ea typeface="Consolas" charset="0"/>
                <a:cs typeface="Consolas" charset="0"/>
              </a:rPr>
              <a:t>new</a:t>
            </a:r>
            <a:r>
              <a:rPr lang="en-US" sz="1600" b="1" dirty="0">
                <a:solidFill>
                  <a:srgbClr val="000000"/>
                </a:solidFill>
                <a:latin typeface="Consolas" charset="0"/>
                <a:ea typeface="Consolas" charset="0"/>
                <a:cs typeface="Consolas" charset="0"/>
              </a:rPr>
              <a:t> </a:t>
            </a:r>
            <a:r>
              <a:rPr lang="en-US" sz="1600" b="1" dirty="0" err="1" smtClean="0">
                <a:solidFill>
                  <a:srgbClr val="000000"/>
                </a:solidFill>
                <a:latin typeface="Consolas" charset="0"/>
                <a:ea typeface="Consolas" charset="0"/>
                <a:cs typeface="Consolas" charset="0"/>
              </a:rPr>
              <a:t>HashMap</a:t>
            </a:r>
            <a:r>
              <a:rPr lang="en-US" sz="1600" b="1" dirty="0" smtClean="0">
                <a:solidFill>
                  <a:srgbClr val="000000"/>
                </a:solidFill>
                <a:latin typeface="Consolas" charset="0"/>
                <a:ea typeface="Consolas" charset="0"/>
                <a:cs typeface="Consolas" charset="0"/>
              </a:rPr>
              <a:t>&lt;Character, Integer&gt;();</a:t>
            </a:r>
            <a:endParaRPr lang="en-US" sz="1600" b="1" dirty="0">
              <a:solidFill>
                <a:srgbClr val="000000"/>
              </a:solidFill>
              <a:latin typeface="Consolas" charset="0"/>
              <a:ea typeface="Consolas" charset="0"/>
              <a:cs typeface="Consolas" charset="0"/>
            </a:endParaRPr>
          </a:p>
          <a:p>
            <a:r>
              <a:rPr lang="en-US" dirty="0">
                <a:solidFill>
                  <a:srgbClr val="000000"/>
                </a:solidFill>
                <a:latin typeface="Monaco" charset="0"/>
              </a:rPr>
              <a:t>	</a:t>
            </a:r>
            <a:endParaRPr lang="en-US" dirty="0"/>
          </a:p>
        </p:txBody>
      </p:sp>
      <p:sp>
        <p:nvSpPr>
          <p:cNvPr id="3" name="Rectangle 2"/>
          <p:cNvSpPr/>
          <p:nvPr/>
        </p:nvSpPr>
        <p:spPr>
          <a:xfrm>
            <a:off x="368925" y="3977139"/>
            <a:ext cx="3372881" cy="646331"/>
          </a:xfrm>
          <a:prstGeom prst="rect">
            <a:avLst/>
          </a:prstGeom>
        </p:spPr>
        <p:txBody>
          <a:bodyPr wrap="square">
            <a:spAutoFit/>
          </a:bodyPr>
          <a:lstStyle/>
          <a:p>
            <a:r>
              <a:rPr lang="en-US" dirty="0" err="1" smtClean="0">
                <a:solidFill>
                  <a:srgbClr val="0000C0"/>
                </a:solidFill>
                <a:latin typeface="Consolas" charset="0"/>
                <a:ea typeface="Consolas" charset="0"/>
                <a:cs typeface="Consolas" charset="0"/>
              </a:rPr>
              <a:t>massMapping</a:t>
            </a:r>
            <a:r>
              <a:rPr lang="en-US" dirty="0" err="1" smtClean="0">
                <a:solidFill>
                  <a:srgbClr val="000000"/>
                </a:solidFill>
                <a:latin typeface="Consolas" charset="0"/>
                <a:ea typeface="Consolas" charset="0"/>
                <a:cs typeface="Consolas" charset="0"/>
              </a:rPr>
              <a:t>.put</a:t>
            </a:r>
            <a:r>
              <a:rPr lang="en-US" dirty="0" smtClean="0">
                <a:solidFill>
                  <a:srgbClr val="000000"/>
                </a:solidFill>
                <a:latin typeface="Consolas" charset="0"/>
                <a:ea typeface="Consolas" charset="0"/>
                <a:cs typeface="Consolas" charset="0"/>
              </a:rPr>
              <a:t>(</a:t>
            </a:r>
            <a:r>
              <a:rPr lang="en-US" dirty="0" smtClean="0">
                <a:solidFill>
                  <a:srgbClr val="6A3E3E"/>
                </a:solidFill>
                <a:latin typeface="Consolas" charset="0"/>
                <a:ea typeface="Consolas" charset="0"/>
                <a:cs typeface="Consolas" charset="0"/>
              </a:rPr>
              <a:t>‘C’</a:t>
            </a:r>
            <a:r>
              <a:rPr lang="en-US" dirty="0" smtClean="0">
                <a:solidFill>
                  <a:srgbClr val="000000"/>
                </a:solidFill>
                <a:latin typeface="Consolas" charset="0"/>
                <a:ea typeface="Consolas" charset="0"/>
                <a:cs typeface="Consolas" charset="0"/>
              </a:rPr>
              <a:t>, </a:t>
            </a:r>
            <a:r>
              <a:rPr lang="en-US" dirty="0" smtClean="0">
                <a:solidFill>
                  <a:srgbClr val="6A3E3E"/>
                </a:solidFill>
                <a:latin typeface="Consolas" charset="0"/>
                <a:ea typeface="Consolas" charset="0"/>
                <a:cs typeface="Consolas" charset="0"/>
              </a:rPr>
              <a:t>12</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10" name="Rectangle 9"/>
          <p:cNvSpPr/>
          <p:nvPr/>
        </p:nvSpPr>
        <p:spPr>
          <a:xfrm>
            <a:off x="368924" y="4546959"/>
            <a:ext cx="3372881" cy="646331"/>
          </a:xfrm>
          <a:prstGeom prst="rect">
            <a:avLst/>
          </a:prstGeom>
        </p:spPr>
        <p:txBody>
          <a:bodyPr wrap="square">
            <a:spAutoFit/>
          </a:bodyPr>
          <a:lstStyle/>
          <a:p>
            <a:r>
              <a:rPr lang="en-US" dirty="0" err="1" smtClean="0">
                <a:solidFill>
                  <a:srgbClr val="0000C0"/>
                </a:solidFill>
                <a:latin typeface="Consolas" charset="0"/>
                <a:ea typeface="Consolas" charset="0"/>
                <a:cs typeface="Consolas" charset="0"/>
              </a:rPr>
              <a:t>massMapping</a:t>
            </a:r>
            <a:r>
              <a:rPr lang="en-US" dirty="0" err="1" smtClean="0">
                <a:solidFill>
                  <a:srgbClr val="000000"/>
                </a:solidFill>
                <a:latin typeface="Consolas" charset="0"/>
                <a:ea typeface="Consolas" charset="0"/>
                <a:cs typeface="Consolas" charset="0"/>
              </a:rPr>
              <a:t>.put</a:t>
            </a:r>
            <a:r>
              <a:rPr lang="en-US" dirty="0" smtClean="0">
                <a:solidFill>
                  <a:srgbClr val="000000"/>
                </a:solidFill>
                <a:latin typeface="Consolas" charset="0"/>
                <a:ea typeface="Consolas" charset="0"/>
                <a:cs typeface="Consolas" charset="0"/>
              </a:rPr>
              <a:t>(</a:t>
            </a:r>
            <a:r>
              <a:rPr lang="en-US" dirty="0" smtClean="0">
                <a:solidFill>
                  <a:srgbClr val="6A3E3E"/>
                </a:solidFill>
                <a:latin typeface="Consolas" charset="0"/>
                <a:ea typeface="Consolas" charset="0"/>
                <a:cs typeface="Consolas" charset="0"/>
              </a:rPr>
              <a:t>‘H’</a:t>
            </a:r>
            <a:r>
              <a:rPr lang="en-US" dirty="0" smtClean="0">
                <a:solidFill>
                  <a:srgbClr val="000000"/>
                </a:solidFill>
                <a:latin typeface="Consolas" charset="0"/>
                <a:ea typeface="Consolas" charset="0"/>
                <a:cs typeface="Consolas" charset="0"/>
              </a:rPr>
              <a:t>, </a:t>
            </a:r>
            <a:r>
              <a:rPr lang="en-US" dirty="0" smtClean="0">
                <a:solidFill>
                  <a:srgbClr val="6A3E3E"/>
                </a:solidFill>
                <a:latin typeface="Consolas" charset="0"/>
                <a:ea typeface="Consolas" charset="0"/>
                <a:cs typeface="Consolas" charset="0"/>
              </a:rPr>
              <a:t>1</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11" name="Rectangle 10"/>
          <p:cNvSpPr/>
          <p:nvPr/>
        </p:nvSpPr>
        <p:spPr>
          <a:xfrm>
            <a:off x="368923" y="5141384"/>
            <a:ext cx="3372881" cy="646331"/>
          </a:xfrm>
          <a:prstGeom prst="rect">
            <a:avLst/>
          </a:prstGeom>
        </p:spPr>
        <p:txBody>
          <a:bodyPr wrap="square">
            <a:spAutoFit/>
          </a:bodyPr>
          <a:lstStyle/>
          <a:p>
            <a:r>
              <a:rPr lang="en-US" dirty="0" err="1" smtClean="0">
                <a:solidFill>
                  <a:srgbClr val="0000C0"/>
                </a:solidFill>
                <a:latin typeface="Consolas" charset="0"/>
                <a:ea typeface="Consolas" charset="0"/>
                <a:cs typeface="Consolas" charset="0"/>
              </a:rPr>
              <a:t>massMapping</a:t>
            </a:r>
            <a:r>
              <a:rPr lang="en-US" dirty="0" err="1" smtClean="0">
                <a:solidFill>
                  <a:srgbClr val="000000"/>
                </a:solidFill>
                <a:latin typeface="Consolas" charset="0"/>
                <a:ea typeface="Consolas" charset="0"/>
                <a:cs typeface="Consolas" charset="0"/>
              </a:rPr>
              <a:t>.put</a:t>
            </a:r>
            <a:r>
              <a:rPr lang="en-US" dirty="0" smtClean="0">
                <a:solidFill>
                  <a:srgbClr val="000000"/>
                </a:solidFill>
                <a:latin typeface="Consolas" charset="0"/>
                <a:ea typeface="Consolas" charset="0"/>
                <a:cs typeface="Consolas" charset="0"/>
              </a:rPr>
              <a:t>(</a:t>
            </a:r>
            <a:r>
              <a:rPr lang="en-US" dirty="0" smtClean="0">
                <a:solidFill>
                  <a:srgbClr val="6A3E3E"/>
                </a:solidFill>
                <a:latin typeface="Consolas" charset="0"/>
                <a:ea typeface="Consolas" charset="0"/>
                <a:cs typeface="Consolas" charset="0"/>
              </a:rPr>
              <a:t>‘N’</a:t>
            </a:r>
            <a:r>
              <a:rPr lang="en-US" dirty="0" smtClean="0">
                <a:solidFill>
                  <a:srgbClr val="000000"/>
                </a:solidFill>
                <a:latin typeface="Consolas" charset="0"/>
                <a:ea typeface="Consolas" charset="0"/>
                <a:cs typeface="Consolas" charset="0"/>
              </a:rPr>
              <a:t>, </a:t>
            </a:r>
            <a:r>
              <a:rPr lang="en-US" dirty="0" smtClean="0">
                <a:solidFill>
                  <a:srgbClr val="6A3E3E"/>
                </a:solidFill>
                <a:latin typeface="Consolas" charset="0"/>
                <a:ea typeface="Consolas" charset="0"/>
                <a:cs typeface="Consolas" charset="0"/>
              </a:rPr>
              <a:t>14</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12" name="Rectangle 11"/>
          <p:cNvSpPr/>
          <p:nvPr/>
        </p:nvSpPr>
        <p:spPr>
          <a:xfrm>
            <a:off x="4137153" y="3977139"/>
            <a:ext cx="3372881" cy="646331"/>
          </a:xfrm>
          <a:prstGeom prst="rect">
            <a:avLst/>
          </a:prstGeom>
        </p:spPr>
        <p:txBody>
          <a:bodyPr wrap="square">
            <a:spAutoFit/>
          </a:bodyPr>
          <a:lstStyle/>
          <a:p>
            <a:r>
              <a:rPr lang="en-US" dirty="0" err="1" smtClean="0">
                <a:solidFill>
                  <a:srgbClr val="0000C0"/>
                </a:solidFill>
                <a:latin typeface="Consolas" charset="0"/>
                <a:ea typeface="Consolas" charset="0"/>
                <a:cs typeface="Consolas" charset="0"/>
              </a:rPr>
              <a:t>massMapping</a:t>
            </a:r>
            <a:r>
              <a:rPr lang="en-US" dirty="0" err="1" smtClean="0">
                <a:solidFill>
                  <a:srgbClr val="000000"/>
                </a:solidFill>
                <a:latin typeface="Consolas" charset="0"/>
                <a:ea typeface="Consolas" charset="0"/>
                <a:cs typeface="Consolas" charset="0"/>
              </a:rPr>
              <a:t>.get</a:t>
            </a:r>
            <a:r>
              <a:rPr lang="en-US" dirty="0" smtClean="0">
                <a:solidFill>
                  <a:srgbClr val="000000"/>
                </a:solidFill>
                <a:latin typeface="Consolas" charset="0"/>
                <a:ea typeface="Consolas" charset="0"/>
                <a:cs typeface="Consolas" charset="0"/>
              </a:rPr>
              <a:t>(</a:t>
            </a:r>
            <a:r>
              <a:rPr lang="en-US" dirty="0" smtClean="0">
                <a:solidFill>
                  <a:srgbClr val="6A3E3E"/>
                </a:solidFill>
                <a:latin typeface="Consolas" charset="0"/>
                <a:ea typeface="Consolas" charset="0"/>
                <a:cs typeface="Consolas" charset="0"/>
              </a:rPr>
              <a:t>‘C’</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15" name="Rectangle 14"/>
          <p:cNvSpPr/>
          <p:nvPr/>
        </p:nvSpPr>
        <p:spPr>
          <a:xfrm>
            <a:off x="4137152" y="4546959"/>
            <a:ext cx="3372881" cy="646331"/>
          </a:xfrm>
          <a:prstGeom prst="rect">
            <a:avLst/>
          </a:prstGeom>
        </p:spPr>
        <p:txBody>
          <a:bodyPr wrap="square">
            <a:spAutoFit/>
          </a:bodyPr>
          <a:lstStyle/>
          <a:p>
            <a:r>
              <a:rPr lang="en-US" dirty="0" err="1" smtClean="0">
                <a:solidFill>
                  <a:srgbClr val="0000C0"/>
                </a:solidFill>
                <a:latin typeface="Consolas" charset="0"/>
                <a:ea typeface="Consolas" charset="0"/>
                <a:cs typeface="Consolas" charset="0"/>
              </a:rPr>
              <a:t>massMapping</a:t>
            </a:r>
            <a:r>
              <a:rPr lang="en-US" dirty="0" err="1" smtClean="0">
                <a:solidFill>
                  <a:srgbClr val="000000"/>
                </a:solidFill>
                <a:latin typeface="Consolas" charset="0"/>
                <a:ea typeface="Consolas" charset="0"/>
                <a:cs typeface="Consolas" charset="0"/>
              </a:rPr>
              <a:t>.get</a:t>
            </a:r>
            <a:r>
              <a:rPr lang="en-US" dirty="0" smtClean="0">
                <a:solidFill>
                  <a:srgbClr val="000000"/>
                </a:solidFill>
                <a:latin typeface="Consolas" charset="0"/>
                <a:ea typeface="Consolas" charset="0"/>
                <a:cs typeface="Consolas" charset="0"/>
              </a:rPr>
              <a:t>(</a:t>
            </a:r>
            <a:r>
              <a:rPr lang="en-US" dirty="0" smtClean="0">
                <a:solidFill>
                  <a:srgbClr val="6A3E3E"/>
                </a:solidFill>
                <a:latin typeface="Consolas" charset="0"/>
                <a:ea typeface="Consolas" charset="0"/>
                <a:cs typeface="Consolas" charset="0"/>
              </a:rPr>
              <a:t>‘H’</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18" name="Rectangle 17"/>
          <p:cNvSpPr/>
          <p:nvPr/>
        </p:nvSpPr>
        <p:spPr>
          <a:xfrm>
            <a:off x="4137151" y="5141384"/>
            <a:ext cx="3372881" cy="646331"/>
          </a:xfrm>
          <a:prstGeom prst="rect">
            <a:avLst/>
          </a:prstGeom>
        </p:spPr>
        <p:txBody>
          <a:bodyPr wrap="square">
            <a:spAutoFit/>
          </a:bodyPr>
          <a:lstStyle/>
          <a:p>
            <a:r>
              <a:rPr lang="en-US" dirty="0" err="1" smtClean="0">
                <a:solidFill>
                  <a:srgbClr val="0000C0"/>
                </a:solidFill>
                <a:latin typeface="Consolas" charset="0"/>
                <a:ea typeface="Consolas" charset="0"/>
                <a:cs typeface="Consolas" charset="0"/>
              </a:rPr>
              <a:t>massMapping</a:t>
            </a:r>
            <a:r>
              <a:rPr lang="en-US" dirty="0" err="1" smtClean="0">
                <a:solidFill>
                  <a:srgbClr val="000000"/>
                </a:solidFill>
                <a:latin typeface="Consolas" charset="0"/>
                <a:ea typeface="Consolas" charset="0"/>
                <a:cs typeface="Consolas" charset="0"/>
              </a:rPr>
              <a:t>.get</a:t>
            </a:r>
            <a:r>
              <a:rPr lang="en-US" dirty="0" smtClean="0">
                <a:solidFill>
                  <a:srgbClr val="000000"/>
                </a:solidFill>
                <a:latin typeface="Consolas" charset="0"/>
                <a:ea typeface="Consolas" charset="0"/>
                <a:cs typeface="Consolas" charset="0"/>
              </a:rPr>
              <a:t>(</a:t>
            </a:r>
            <a:r>
              <a:rPr lang="en-US" dirty="0" smtClean="0">
                <a:solidFill>
                  <a:srgbClr val="6A3E3E"/>
                </a:solidFill>
                <a:latin typeface="Consolas" charset="0"/>
                <a:ea typeface="Consolas" charset="0"/>
                <a:cs typeface="Consolas" charset="0"/>
              </a:rPr>
              <a:t>‘N’</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4" name="Rectangle 3"/>
          <p:cNvSpPr/>
          <p:nvPr/>
        </p:nvSpPr>
        <p:spPr>
          <a:xfrm>
            <a:off x="368923" y="3328405"/>
            <a:ext cx="3229300" cy="4739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Setting Keys and Values</a:t>
            </a:r>
            <a:endParaRPr lang="en-US"/>
          </a:p>
        </p:txBody>
      </p:sp>
      <p:sp>
        <p:nvSpPr>
          <p:cNvPr id="19" name="Rectangle 18"/>
          <p:cNvSpPr/>
          <p:nvPr/>
        </p:nvSpPr>
        <p:spPr>
          <a:xfrm>
            <a:off x="5057697" y="3328405"/>
            <a:ext cx="3229300" cy="4739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Retrieving Values</a:t>
            </a:r>
            <a:endParaRPr lang="en-US" dirty="0"/>
          </a:p>
        </p:txBody>
      </p:sp>
      <p:sp>
        <p:nvSpPr>
          <p:cNvPr id="20" name="Rectangle 19"/>
          <p:cNvSpPr/>
          <p:nvPr/>
        </p:nvSpPr>
        <p:spPr>
          <a:xfrm>
            <a:off x="7064519" y="3930310"/>
            <a:ext cx="1438213"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Returns 12</a:t>
            </a:r>
            <a:endParaRPr lang="en-US" dirty="0"/>
          </a:p>
        </p:txBody>
      </p:sp>
      <p:sp>
        <p:nvSpPr>
          <p:cNvPr id="22" name="Rectangle 21"/>
          <p:cNvSpPr/>
          <p:nvPr/>
        </p:nvSpPr>
        <p:spPr>
          <a:xfrm>
            <a:off x="7064518" y="4515281"/>
            <a:ext cx="1438213"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Returns 1</a:t>
            </a:r>
            <a:endParaRPr lang="en-US" dirty="0"/>
          </a:p>
        </p:txBody>
      </p:sp>
      <p:sp>
        <p:nvSpPr>
          <p:cNvPr id="23" name="Rectangle 22"/>
          <p:cNvSpPr/>
          <p:nvPr/>
        </p:nvSpPr>
        <p:spPr>
          <a:xfrm>
            <a:off x="7064518" y="5101915"/>
            <a:ext cx="1438213" cy="457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Returns 14</a:t>
            </a:r>
            <a:endParaRPr lang="en-US" dirty="0"/>
          </a:p>
        </p:txBody>
      </p:sp>
      <p:sp>
        <p:nvSpPr>
          <p:cNvPr id="2" name="Slide Number Placeholder 1"/>
          <p:cNvSpPr>
            <a:spLocks noGrp="1"/>
          </p:cNvSpPr>
          <p:nvPr>
            <p:ph type="sldNum" sz="quarter" idx="12"/>
          </p:nvPr>
        </p:nvSpPr>
        <p:spPr/>
        <p:txBody>
          <a:bodyPr/>
          <a:lstStyle/>
          <a:p>
            <a:fld id="{835E20A1-CA8B-C44B-AF3A-EA9FF10691F4}" type="slidenum">
              <a:rPr lang="en-US" smtClean="0"/>
              <a:pPr/>
              <a:t>31</a:t>
            </a:fld>
            <a:endParaRPr lang="en-US"/>
          </a:p>
        </p:txBody>
      </p:sp>
    </p:spTree>
    <p:extLst>
      <p:ext uri="{BB962C8B-B14F-4D97-AF65-F5344CB8AC3E}">
        <p14:creationId xmlns:p14="http://schemas.microsoft.com/office/powerpoint/2010/main" val="53681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P spid="10" grpId="0"/>
      <p:bldP spid="11" grpId="0"/>
      <p:bldP spid="12" grpId="0"/>
      <p:bldP spid="15" grpId="0"/>
      <p:bldP spid="18" grpId="0"/>
      <p:bldP spid="4" grpId="0" animBg="1"/>
      <p:bldP spid="19" grpId="0" animBg="1"/>
      <p:bldP spid="20"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smtClean="0">
                <a:solidFill>
                  <a:schemeClr val="bg1"/>
                </a:solidFill>
              </a:rPr>
              <a:t>docs.oracle.com</a:t>
            </a:r>
            <a:r>
              <a:rPr lang="en-US" dirty="0" smtClean="0">
                <a:solidFill>
                  <a:schemeClr val="bg1"/>
                </a:solidFill>
              </a:rPr>
              <a:t>/</a:t>
            </a:r>
            <a:r>
              <a:rPr lang="en-US" dirty="0" err="1" smtClean="0">
                <a:solidFill>
                  <a:schemeClr val="bg1"/>
                </a:solidFill>
              </a:rPr>
              <a:t>javase</a:t>
            </a:r>
            <a:r>
              <a:rPr lang="en-US" dirty="0" smtClean="0">
                <a:solidFill>
                  <a:schemeClr val="bg1"/>
                </a:solidFill>
              </a:rPr>
              <a:t>/8/docs/</a:t>
            </a:r>
            <a:r>
              <a:rPr lang="en-US" dirty="0" err="1" smtClean="0">
                <a:solidFill>
                  <a:schemeClr val="bg1"/>
                </a:solidFill>
              </a:rPr>
              <a:t>api</a:t>
            </a:r>
            <a:r>
              <a:rPr lang="en-US" dirty="0" smtClean="0">
                <a:solidFill>
                  <a:schemeClr val="bg1"/>
                </a:solidFill>
              </a:rPr>
              <a:t>/java/</a:t>
            </a:r>
            <a:r>
              <a:rPr lang="en-US" dirty="0" err="1" smtClean="0">
                <a:solidFill>
                  <a:schemeClr val="bg1"/>
                </a:solidFill>
              </a:rPr>
              <a:t>util</a:t>
            </a:r>
            <a:r>
              <a:rPr lang="en-US" dirty="0" smtClean="0">
                <a:solidFill>
                  <a:schemeClr val="bg1"/>
                </a:solidFill>
              </a:rPr>
              <a:t>/</a:t>
            </a:r>
            <a:r>
              <a:rPr lang="en-US" dirty="0" err="1" smtClean="0">
                <a:solidFill>
                  <a:schemeClr val="bg1"/>
                </a:solidFill>
              </a:rPr>
              <a:t>Stack.html</a:t>
            </a:r>
            <a:endParaRPr lang="en-US" dirty="0">
              <a:solidFill>
                <a:schemeClr val="bg1"/>
              </a:solidFill>
            </a:endParaRPr>
          </a:p>
        </p:txBody>
      </p:sp>
      <p:sp>
        <p:nvSpPr>
          <p:cNvPr id="24" name="Oval 23"/>
          <p:cNvSpPr/>
          <p:nvPr/>
        </p:nvSpPr>
        <p:spPr>
          <a:xfrm>
            <a:off x="368923" y="345397"/>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930396" y="683732"/>
            <a:ext cx="796048" cy="811308"/>
          </a:xfrm>
          <a:prstGeom prst="rect">
            <a:avLst/>
          </a:prstGeom>
        </p:spPr>
      </p:pic>
      <p:sp>
        <p:nvSpPr>
          <p:cNvPr id="26" name="TextBox 25"/>
          <p:cNvSpPr txBox="1"/>
          <p:nvPr/>
        </p:nvSpPr>
        <p:spPr>
          <a:xfrm>
            <a:off x="958767" y="1630915"/>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27" name="TextShape 1"/>
          <p:cNvSpPr txBox="1"/>
          <p:nvPr/>
        </p:nvSpPr>
        <p:spPr>
          <a:xfrm>
            <a:off x="3428835" y="51084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should </a:t>
            </a:r>
            <a:r>
              <a:rPr lang="en-US" sz="2400" spc="-1" smtClean="0">
                <a:solidFill>
                  <a:srgbClr val="000000"/>
                </a:solidFill>
                <a:uFill>
                  <a:solidFill>
                    <a:srgbClr val="FFFFFF"/>
                  </a:solidFill>
                </a:uFill>
                <a:latin typeface="+mj-lt"/>
              </a:rPr>
              <a:t>my stack contain?</a:t>
            </a:r>
            <a:endParaRPr sz="1600" dirty="0">
              <a:latin typeface="+mj-lt"/>
            </a:endParaRPr>
          </a:p>
        </p:txBody>
      </p:sp>
      <p:sp>
        <p:nvSpPr>
          <p:cNvPr id="2" name="Rounded Rectangle 1"/>
          <p:cNvSpPr/>
          <p:nvPr/>
        </p:nvSpPr>
        <p:spPr>
          <a:xfrm>
            <a:off x="2591646" y="1089386"/>
            <a:ext cx="2517569" cy="5415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of each Atom</a:t>
            </a:r>
            <a:endParaRPr lang="en-US" dirty="0"/>
          </a:p>
        </p:txBody>
      </p:sp>
      <p:sp>
        <p:nvSpPr>
          <p:cNvPr id="28" name="Rounded Rectangle 27"/>
          <p:cNvSpPr/>
          <p:nvPr/>
        </p:nvSpPr>
        <p:spPr>
          <a:xfrm>
            <a:off x="5716248" y="1089386"/>
            <a:ext cx="2517569" cy="5415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Elements</a:t>
            </a:r>
            <a:endParaRPr lang="en-US" dirty="0"/>
          </a:p>
        </p:txBody>
      </p:sp>
      <p:sp>
        <p:nvSpPr>
          <p:cNvPr id="5" name="TextBox 4"/>
          <p:cNvSpPr txBox="1"/>
          <p:nvPr/>
        </p:nvSpPr>
        <p:spPr>
          <a:xfrm>
            <a:off x="5181738" y="1191165"/>
            <a:ext cx="461986" cy="369332"/>
          </a:xfrm>
          <a:prstGeom prst="rect">
            <a:avLst/>
          </a:prstGeom>
          <a:noFill/>
        </p:spPr>
        <p:txBody>
          <a:bodyPr wrap="none" rtlCol="0">
            <a:spAutoFit/>
          </a:bodyPr>
          <a:lstStyle/>
          <a:p>
            <a:r>
              <a:rPr lang="en-US" smtClean="0"/>
              <a:t>OR</a:t>
            </a:r>
            <a:endParaRPr lang="en-US"/>
          </a:p>
        </p:txBody>
      </p:sp>
      <p:sp>
        <p:nvSpPr>
          <p:cNvPr id="3" name="Slide Number Placeholder 2"/>
          <p:cNvSpPr>
            <a:spLocks noGrp="1"/>
          </p:cNvSpPr>
          <p:nvPr>
            <p:ph type="sldNum" sz="quarter" idx="12"/>
          </p:nvPr>
        </p:nvSpPr>
        <p:spPr/>
        <p:txBody>
          <a:bodyPr/>
          <a:lstStyle/>
          <a:p>
            <a:fld id="{835E20A1-CA8B-C44B-AF3A-EA9FF10691F4}" type="slidenum">
              <a:rPr lang="en-US" smtClean="0"/>
              <a:pPr/>
              <a:t>32</a:t>
            </a:fld>
            <a:endParaRPr lang="en-US"/>
          </a:p>
        </p:txBody>
      </p:sp>
    </p:spTree>
    <p:extLst>
      <p:ext uri="{BB962C8B-B14F-4D97-AF65-F5344CB8AC3E}">
        <p14:creationId xmlns:p14="http://schemas.microsoft.com/office/powerpoint/2010/main" val="7013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smtClean="0">
                <a:solidFill>
                  <a:schemeClr val="bg1"/>
                </a:solidFill>
              </a:rPr>
              <a:t>docs.oracle.com</a:t>
            </a:r>
            <a:r>
              <a:rPr lang="en-US" dirty="0" smtClean="0">
                <a:solidFill>
                  <a:schemeClr val="bg1"/>
                </a:solidFill>
              </a:rPr>
              <a:t>/</a:t>
            </a:r>
            <a:r>
              <a:rPr lang="en-US" dirty="0" err="1" smtClean="0">
                <a:solidFill>
                  <a:schemeClr val="bg1"/>
                </a:solidFill>
              </a:rPr>
              <a:t>javase</a:t>
            </a:r>
            <a:r>
              <a:rPr lang="en-US" dirty="0" smtClean="0">
                <a:solidFill>
                  <a:schemeClr val="bg1"/>
                </a:solidFill>
              </a:rPr>
              <a:t>/8/docs/</a:t>
            </a:r>
            <a:r>
              <a:rPr lang="en-US" dirty="0" err="1" smtClean="0">
                <a:solidFill>
                  <a:schemeClr val="bg1"/>
                </a:solidFill>
              </a:rPr>
              <a:t>api</a:t>
            </a:r>
            <a:r>
              <a:rPr lang="en-US" dirty="0" smtClean="0">
                <a:solidFill>
                  <a:schemeClr val="bg1"/>
                </a:solidFill>
              </a:rPr>
              <a:t>/java/</a:t>
            </a:r>
            <a:r>
              <a:rPr lang="en-US" dirty="0" err="1" smtClean="0">
                <a:solidFill>
                  <a:schemeClr val="bg1"/>
                </a:solidFill>
              </a:rPr>
              <a:t>util</a:t>
            </a:r>
            <a:r>
              <a:rPr lang="en-US" dirty="0" smtClean="0">
                <a:solidFill>
                  <a:schemeClr val="bg1"/>
                </a:solidFill>
              </a:rPr>
              <a:t>/</a:t>
            </a:r>
            <a:r>
              <a:rPr lang="en-US" dirty="0" err="1" smtClean="0">
                <a:solidFill>
                  <a:schemeClr val="bg1"/>
                </a:solidFill>
              </a:rPr>
              <a:t>Stack.html</a:t>
            </a:r>
            <a:endParaRPr lang="en-US" dirty="0">
              <a:solidFill>
                <a:schemeClr val="bg1"/>
              </a:solidFill>
            </a:endParaRPr>
          </a:p>
        </p:txBody>
      </p:sp>
      <p:sp>
        <p:nvSpPr>
          <p:cNvPr id="24" name="Oval 23"/>
          <p:cNvSpPr/>
          <p:nvPr/>
        </p:nvSpPr>
        <p:spPr>
          <a:xfrm>
            <a:off x="368923" y="345397"/>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930396" y="683732"/>
            <a:ext cx="796048" cy="811308"/>
          </a:xfrm>
          <a:prstGeom prst="rect">
            <a:avLst/>
          </a:prstGeom>
        </p:spPr>
      </p:pic>
      <p:sp>
        <p:nvSpPr>
          <p:cNvPr id="26" name="TextBox 25"/>
          <p:cNvSpPr txBox="1"/>
          <p:nvPr/>
        </p:nvSpPr>
        <p:spPr>
          <a:xfrm>
            <a:off x="958767" y="1630915"/>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27" name="TextShape 1"/>
          <p:cNvSpPr txBox="1"/>
          <p:nvPr/>
        </p:nvSpPr>
        <p:spPr>
          <a:xfrm>
            <a:off x="3428835" y="51084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should </a:t>
            </a:r>
            <a:r>
              <a:rPr lang="en-US" sz="2400" spc="-1" smtClean="0">
                <a:solidFill>
                  <a:srgbClr val="000000"/>
                </a:solidFill>
                <a:uFill>
                  <a:solidFill>
                    <a:srgbClr val="FFFFFF"/>
                  </a:solidFill>
                </a:uFill>
                <a:latin typeface="+mj-lt"/>
              </a:rPr>
              <a:t>my stack contain?</a:t>
            </a:r>
            <a:endParaRPr sz="1600" dirty="0">
              <a:latin typeface="+mj-lt"/>
            </a:endParaRPr>
          </a:p>
        </p:txBody>
      </p:sp>
      <p:sp>
        <p:nvSpPr>
          <p:cNvPr id="2" name="Rounded Rectangle 1"/>
          <p:cNvSpPr/>
          <p:nvPr/>
        </p:nvSpPr>
        <p:spPr>
          <a:xfrm>
            <a:off x="2591646" y="1089386"/>
            <a:ext cx="2517569"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of each Atom</a:t>
            </a:r>
            <a:endParaRPr lang="en-US" dirty="0"/>
          </a:p>
        </p:txBody>
      </p:sp>
      <p:sp>
        <p:nvSpPr>
          <p:cNvPr id="28" name="Rounded Rectangle 27"/>
          <p:cNvSpPr/>
          <p:nvPr/>
        </p:nvSpPr>
        <p:spPr>
          <a:xfrm>
            <a:off x="5716248" y="1089386"/>
            <a:ext cx="2517569" cy="54152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Elements</a:t>
            </a:r>
            <a:endParaRPr lang="en-US" dirty="0"/>
          </a:p>
        </p:txBody>
      </p:sp>
      <p:sp>
        <p:nvSpPr>
          <p:cNvPr id="10" name="TextShape 1"/>
          <p:cNvSpPr txBox="1"/>
          <p:nvPr/>
        </p:nvSpPr>
        <p:spPr>
          <a:xfrm>
            <a:off x="3476335" y="169029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We will use a </a:t>
            </a:r>
            <a:r>
              <a:rPr lang="en-US" sz="2400" spc="-1" dirty="0" smtClean="0">
                <a:solidFill>
                  <a:srgbClr val="E7702F"/>
                </a:solidFill>
                <a:uFill>
                  <a:solidFill>
                    <a:srgbClr val="FFFFFF"/>
                  </a:solidFill>
                </a:uFill>
                <a:latin typeface="+mj-lt"/>
              </a:rPr>
              <a:t>stack of integers</a:t>
            </a:r>
            <a:endParaRPr sz="1600" dirty="0">
              <a:solidFill>
                <a:srgbClr val="E7702F"/>
              </a:solidFill>
              <a:latin typeface="+mj-lt"/>
            </a:endParaRPr>
          </a:p>
        </p:txBody>
      </p:sp>
      <p:sp>
        <p:nvSpPr>
          <p:cNvPr id="3" name="TextBox 2"/>
          <p:cNvSpPr txBox="1"/>
          <p:nvPr/>
        </p:nvSpPr>
        <p:spPr>
          <a:xfrm>
            <a:off x="1209868" y="4310242"/>
            <a:ext cx="1033153" cy="707886"/>
          </a:xfrm>
          <a:prstGeom prst="rect">
            <a:avLst/>
          </a:prstGeom>
          <a:noFill/>
        </p:spPr>
        <p:txBody>
          <a:bodyPr wrap="square" rtlCol="0">
            <a:spAutoFit/>
          </a:bodyPr>
          <a:lstStyle/>
          <a:p>
            <a:r>
              <a:rPr lang="en-US" sz="4000" dirty="0" smtClean="0"/>
              <a:t>CH</a:t>
            </a:r>
            <a:r>
              <a:rPr lang="en-US" sz="4000" baseline="-25000" dirty="0" smtClean="0"/>
              <a:t>4</a:t>
            </a:r>
            <a:endParaRPr lang="en-US" sz="4000" dirty="0"/>
          </a:p>
        </p:txBody>
      </p:sp>
      <p:pic>
        <p:nvPicPr>
          <p:cNvPr id="4" name="Picture 3"/>
          <p:cNvPicPr>
            <a:picLocks noChangeAspect="1"/>
          </p:cNvPicPr>
          <p:nvPr/>
        </p:nvPicPr>
        <p:blipFill>
          <a:blip r:embed="rId3"/>
          <a:stretch>
            <a:fillRect/>
          </a:stretch>
        </p:blipFill>
        <p:spPr>
          <a:xfrm>
            <a:off x="987906" y="3030335"/>
            <a:ext cx="1477076" cy="1434028"/>
          </a:xfrm>
          <a:prstGeom prst="rect">
            <a:avLst/>
          </a:prstGeom>
        </p:spPr>
      </p:pic>
      <p:grpSp>
        <p:nvGrpSpPr>
          <p:cNvPr id="13" name="Group 12"/>
          <p:cNvGrpSpPr/>
          <p:nvPr/>
        </p:nvGrpSpPr>
        <p:grpSpPr>
          <a:xfrm>
            <a:off x="5365733" y="2446570"/>
            <a:ext cx="2074841" cy="3045636"/>
            <a:chOff x="-1062180" y="969818"/>
            <a:chExt cx="1006764" cy="1477818"/>
          </a:xfrm>
        </p:grpSpPr>
        <p:cxnSp>
          <p:nvCxnSpPr>
            <p:cNvPr id="14" name="Straight Connector 13"/>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5346699"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5" name="Slide Number Placeholder 4"/>
          <p:cNvSpPr>
            <a:spLocks noGrp="1"/>
          </p:cNvSpPr>
          <p:nvPr>
            <p:ph type="sldNum" sz="quarter" idx="12"/>
          </p:nvPr>
        </p:nvSpPr>
        <p:spPr/>
        <p:txBody>
          <a:bodyPr/>
          <a:lstStyle/>
          <a:p>
            <a:fld id="{835E20A1-CA8B-C44B-AF3A-EA9FF10691F4}" type="slidenum">
              <a:rPr lang="en-US" smtClean="0"/>
              <a:pPr/>
              <a:t>33</a:t>
            </a:fld>
            <a:endParaRPr lang="en-US"/>
          </a:p>
        </p:txBody>
      </p:sp>
    </p:spTree>
    <p:extLst>
      <p:ext uri="{BB962C8B-B14F-4D97-AF65-F5344CB8AC3E}">
        <p14:creationId xmlns:p14="http://schemas.microsoft.com/office/powerpoint/2010/main" val="17726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smtClean="0">
                <a:solidFill>
                  <a:schemeClr val="bg1"/>
                </a:solidFill>
              </a:rPr>
              <a:t>docs.oracle.com</a:t>
            </a:r>
            <a:r>
              <a:rPr lang="en-US" dirty="0" smtClean="0">
                <a:solidFill>
                  <a:schemeClr val="bg1"/>
                </a:solidFill>
              </a:rPr>
              <a:t>/</a:t>
            </a:r>
            <a:r>
              <a:rPr lang="en-US" dirty="0" err="1" smtClean="0">
                <a:solidFill>
                  <a:schemeClr val="bg1"/>
                </a:solidFill>
              </a:rPr>
              <a:t>javase</a:t>
            </a:r>
            <a:r>
              <a:rPr lang="en-US" dirty="0" smtClean="0">
                <a:solidFill>
                  <a:schemeClr val="bg1"/>
                </a:solidFill>
              </a:rPr>
              <a:t>/8/docs/</a:t>
            </a:r>
            <a:r>
              <a:rPr lang="en-US" dirty="0" err="1" smtClean="0">
                <a:solidFill>
                  <a:schemeClr val="bg1"/>
                </a:solidFill>
              </a:rPr>
              <a:t>api</a:t>
            </a:r>
            <a:r>
              <a:rPr lang="en-US" dirty="0" smtClean="0">
                <a:solidFill>
                  <a:schemeClr val="bg1"/>
                </a:solidFill>
              </a:rPr>
              <a:t>/java/</a:t>
            </a:r>
            <a:r>
              <a:rPr lang="en-US" dirty="0" err="1" smtClean="0">
                <a:solidFill>
                  <a:schemeClr val="bg1"/>
                </a:solidFill>
              </a:rPr>
              <a:t>util</a:t>
            </a:r>
            <a:r>
              <a:rPr lang="en-US" dirty="0" smtClean="0">
                <a:solidFill>
                  <a:schemeClr val="bg1"/>
                </a:solidFill>
              </a:rPr>
              <a:t>/</a:t>
            </a:r>
            <a:r>
              <a:rPr lang="en-US" dirty="0" err="1" smtClean="0">
                <a:solidFill>
                  <a:schemeClr val="bg1"/>
                </a:solidFill>
              </a:rPr>
              <a:t>Stack.html</a:t>
            </a:r>
            <a:endParaRPr lang="en-US" dirty="0">
              <a:solidFill>
                <a:schemeClr val="bg1"/>
              </a:solidFill>
            </a:endParaRPr>
          </a:p>
        </p:txBody>
      </p:sp>
      <p:sp>
        <p:nvSpPr>
          <p:cNvPr id="24" name="Oval 23"/>
          <p:cNvSpPr/>
          <p:nvPr/>
        </p:nvSpPr>
        <p:spPr>
          <a:xfrm>
            <a:off x="368923" y="345397"/>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930396" y="683732"/>
            <a:ext cx="796048" cy="811308"/>
          </a:xfrm>
          <a:prstGeom prst="rect">
            <a:avLst/>
          </a:prstGeom>
        </p:spPr>
      </p:pic>
      <p:sp>
        <p:nvSpPr>
          <p:cNvPr id="26" name="TextBox 25"/>
          <p:cNvSpPr txBox="1"/>
          <p:nvPr/>
        </p:nvSpPr>
        <p:spPr>
          <a:xfrm>
            <a:off x="958767" y="1630915"/>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27" name="TextShape 1"/>
          <p:cNvSpPr txBox="1"/>
          <p:nvPr/>
        </p:nvSpPr>
        <p:spPr>
          <a:xfrm>
            <a:off x="3428835" y="51084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should </a:t>
            </a:r>
            <a:r>
              <a:rPr lang="en-US" sz="2400" spc="-1" smtClean="0">
                <a:solidFill>
                  <a:srgbClr val="000000"/>
                </a:solidFill>
                <a:uFill>
                  <a:solidFill>
                    <a:srgbClr val="FFFFFF"/>
                  </a:solidFill>
                </a:uFill>
                <a:latin typeface="+mj-lt"/>
              </a:rPr>
              <a:t>my stack contain?</a:t>
            </a:r>
            <a:endParaRPr sz="1600" dirty="0">
              <a:latin typeface="+mj-lt"/>
            </a:endParaRPr>
          </a:p>
        </p:txBody>
      </p:sp>
      <p:sp>
        <p:nvSpPr>
          <p:cNvPr id="2" name="Rounded Rectangle 1"/>
          <p:cNvSpPr/>
          <p:nvPr/>
        </p:nvSpPr>
        <p:spPr>
          <a:xfrm>
            <a:off x="2591646" y="1089386"/>
            <a:ext cx="2517569"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of each Atom</a:t>
            </a:r>
            <a:endParaRPr lang="en-US" dirty="0"/>
          </a:p>
        </p:txBody>
      </p:sp>
      <p:sp>
        <p:nvSpPr>
          <p:cNvPr id="28" name="Rounded Rectangle 27"/>
          <p:cNvSpPr/>
          <p:nvPr/>
        </p:nvSpPr>
        <p:spPr>
          <a:xfrm>
            <a:off x="5716248" y="1089386"/>
            <a:ext cx="2517569" cy="54152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Elements</a:t>
            </a:r>
            <a:endParaRPr lang="en-US" dirty="0"/>
          </a:p>
        </p:txBody>
      </p:sp>
      <p:sp>
        <p:nvSpPr>
          <p:cNvPr id="10" name="TextShape 1"/>
          <p:cNvSpPr txBox="1"/>
          <p:nvPr/>
        </p:nvSpPr>
        <p:spPr>
          <a:xfrm>
            <a:off x="3476335" y="169029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We will use a </a:t>
            </a:r>
            <a:r>
              <a:rPr lang="en-US" sz="2400" spc="-1" dirty="0" smtClean="0">
                <a:solidFill>
                  <a:srgbClr val="E7702F"/>
                </a:solidFill>
                <a:uFill>
                  <a:solidFill>
                    <a:srgbClr val="FFFFFF"/>
                  </a:solidFill>
                </a:uFill>
                <a:latin typeface="+mj-lt"/>
              </a:rPr>
              <a:t>stack of integers</a:t>
            </a:r>
            <a:endParaRPr sz="1600" dirty="0">
              <a:solidFill>
                <a:srgbClr val="E7702F"/>
              </a:solidFill>
              <a:latin typeface="+mj-lt"/>
            </a:endParaRPr>
          </a:p>
        </p:txBody>
      </p:sp>
      <p:sp>
        <p:nvSpPr>
          <p:cNvPr id="3" name="TextBox 2"/>
          <p:cNvSpPr txBox="1"/>
          <p:nvPr/>
        </p:nvSpPr>
        <p:spPr>
          <a:xfrm>
            <a:off x="1209868" y="4310242"/>
            <a:ext cx="1033153" cy="707886"/>
          </a:xfrm>
          <a:prstGeom prst="rect">
            <a:avLst/>
          </a:prstGeom>
          <a:noFill/>
        </p:spPr>
        <p:txBody>
          <a:bodyPr wrap="square" rtlCol="0">
            <a:spAutoFit/>
          </a:bodyPr>
          <a:lstStyle/>
          <a:p>
            <a:r>
              <a:rPr lang="en-US" sz="4000" dirty="0" smtClean="0">
                <a:solidFill>
                  <a:srgbClr val="E7702F"/>
                </a:solidFill>
              </a:rPr>
              <a:t>C</a:t>
            </a:r>
            <a:r>
              <a:rPr lang="en-US" sz="4000" dirty="0" smtClean="0"/>
              <a:t>H</a:t>
            </a:r>
            <a:r>
              <a:rPr lang="en-US" sz="4000" baseline="-25000" dirty="0" smtClean="0"/>
              <a:t>4</a:t>
            </a:r>
            <a:endParaRPr lang="en-US" sz="4000" dirty="0"/>
          </a:p>
        </p:txBody>
      </p:sp>
      <p:pic>
        <p:nvPicPr>
          <p:cNvPr id="4" name="Picture 3"/>
          <p:cNvPicPr>
            <a:picLocks noChangeAspect="1"/>
          </p:cNvPicPr>
          <p:nvPr/>
        </p:nvPicPr>
        <p:blipFill>
          <a:blip r:embed="rId3"/>
          <a:stretch>
            <a:fillRect/>
          </a:stretch>
        </p:blipFill>
        <p:spPr>
          <a:xfrm>
            <a:off x="987906" y="3030335"/>
            <a:ext cx="1477076" cy="1434028"/>
          </a:xfrm>
          <a:prstGeom prst="rect">
            <a:avLst/>
          </a:prstGeom>
        </p:spPr>
      </p:pic>
      <p:grpSp>
        <p:nvGrpSpPr>
          <p:cNvPr id="13" name="Group 12"/>
          <p:cNvGrpSpPr/>
          <p:nvPr/>
        </p:nvGrpSpPr>
        <p:grpSpPr>
          <a:xfrm>
            <a:off x="5365733" y="2446570"/>
            <a:ext cx="2074841" cy="3045636"/>
            <a:chOff x="-1062180" y="969818"/>
            <a:chExt cx="1006764" cy="1477818"/>
          </a:xfrm>
        </p:grpSpPr>
        <p:cxnSp>
          <p:nvCxnSpPr>
            <p:cNvPr id="14" name="Straight Connector 13"/>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21" name="Rectangle 20"/>
          <p:cNvSpPr/>
          <p:nvPr/>
        </p:nvSpPr>
        <p:spPr>
          <a:xfrm>
            <a:off x="5537050" y="48011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5" name="Slide Number Placeholder 4"/>
          <p:cNvSpPr>
            <a:spLocks noGrp="1"/>
          </p:cNvSpPr>
          <p:nvPr>
            <p:ph type="sldNum" sz="quarter" idx="12"/>
          </p:nvPr>
        </p:nvSpPr>
        <p:spPr/>
        <p:txBody>
          <a:bodyPr/>
          <a:lstStyle/>
          <a:p>
            <a:fld id="{835E20A1-CA8B-C44B-AF3A-EA9FF10691F4}" type="slidenum">
              <a:rPr lang="en-US" smtClean="0"/>
              <a:pPr/>
              <a:t>34</a:t>
            </a:fld>
            <a:endParaRPr lang="en-US"/>
          </a:p>
        </p:txBody>
      </p:sp>
    </p:spTree>
    <p:extLst>
      <p:ext uri="{BB962C8B-B14F-4D97-AF65-F5344CB8AC3E}">
        <p14:creationId xmlns:p14="http://schemas.microsoft.com/office/powerpoint/2010/main" val="14597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down)">
                                      <p:cBhvr>
                                        <p:cTn id="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smtClean="0">
                <a:solidFill>
                  <a:schemeClr val="bg1"/>
                </a:solidFill>
              </a:rPr>
              <a:t>docs.oracle.com</a:t>
            </a:r>
            <a:r>
              <a:rPr lang="en-US" dirty="0" smtClean="0">
                <a:solidFill>
                  <a:schemeClr val="bg1"/>
                </a:solidFill>
              </a:rPr>
              <a:t>/</a:t>
            </a:r>
            <a:r>
              <a:rPr lang="en-US" dirty="0" err="1" smtClean="0">
                <a:solidFill>
                  <a:schemeClr val="bg1"/>
                </a:solidFill>
              </a:rPr>
              <a:t>javase</a:t>
            </a:r>
            <a:r>
              <a:rPr lang="en-US" dirty="0" smtClean="0">
                <a:solidFill>
                  <a:schemeClr val="bg1"/>
                </a:solidFill>
              </a:rPr>
              <a:t>/8/docs/</a:t>
            </a:r>
            <a:r>
              <a:rPr lang="en-US" dirty="0" err="1" smtClean="0">
                <a:solidFill>
                  <a:schemeClr val="bg1"/>
                </a:solidFill>
              </a:rPr>
              <a:t>api</a:t>
            </a:r>
            <a:r>
              <a:rPr lang="en-US" dirty="0" smtClean="0">
                <a:solidFill>
                  <a:schemeClr val="bg1"/>
                </a:solidFill>
              </a:rPr>
              <a:t>/java/</a:t>
            </a:r>
            <a:r>
              <a:rPr lang="en-US" dirty="0" err="1" smtClean="0">
                <a:solidFill>
                  <a:schemeClr val="bg1"/>
                </a:solidFill>
              </a:rPr>
              <a:t>util</a:t>
            </a:r>
            <a:r>
              <a:rPr lang="en-US" dirty="0" smtClean="0">
                <a:solidFill>
                  <a:schemeClr val="bg1"/>
                </a:solidFill>
              </a:rPr>
              <a:t>/</a:t>
            </a:r>
            <a:r>
              <a:rPr lang="en-US" dirty="0" err="1" smtClean="0">
                <a:solidFill>
                  <a:schemeClr val="bg1"/>
                </a:solidFill>
              </a:rPr>
              <a:t>Stack.html</a:t>
            </a:r>
            <a:endParaRPr lang="en-US" dirty="0">
              <a:solidFill>
                <a:schemeClr val="bg1"/>
              </a:solidFill>
            </a:endParaRPr>
          </a:p>
        </p:txBody>
      </p:sp>
      <p:sp>
        <p:nvSpPr>
          <p:cNvPr id="24" name="Oval 23"/>
          <p:cNvSpPr/>
          <p:nvPr/>
        </p:nvSpPr>
        <p:spPr>
          <a:xfrm>
            <a:off x="368923" y="345397"/>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930396" y="683732"/>
            <a:ext cx="796048" cy="811308"/>
          </a:xfrm>
          <a:prstGeom prst="rect">
            <a:avLst/>
          </a:prstGeom>
        </p:spPr>
      </p:pic>
      <p:sp>
        <p:nvSpPr>
          <p:cNvPr id="26" name="TextBox 25"/>
          <p:cNvSpPr txBox="1"/>
          <p:nvPr/>
        </p:nvSpPr>
        <p:spPr>
          <a:xfrm>
            <a:off x="958767" y="1630915"/>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27" name="TextShape 1"/>
          <p:cNvSpPr txBox="1"/>
          <p:nvPr/>
        </p:nvSpPr>
        <p:spPr>
          <a:xfrm>
            <a:off x="3428835" y="51084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should </a:t>
            </a:r>
            <a:r>
              <a:rPr lang="en-US" sz="2400" spc="-1" smtClean="0">
                <a:solidFill>
                  <a:srgbClr val="000000"/>
                </a:solidFill>
                <a:uFill>
                  <a:solidFill>
                    <a:srgbClr val="FFFFFF"/>
                  </a:solidFill>
                </a:uFill>
                <a:latin typeface="+mj-lt"/>
              </a:rPr>
              <a:t>my stack contain?</a:t>
            </a:r>
            <a:endParaRPr sz="1600" dirty="0">
              <a:latin typeface="+mj-lt"/>
            </a:endParaRPr>
          </a:p>
        </p:txBody>
      </p:sp>
      <p:sp>
        <p:nvSpPr>
          <p:cNvPr id="2" name="Rounded Rectangle 1"/>
          <p:cNvSpPr/>
          <p:nvPr/>
        </p:nvSpPr>
        <p:spPr>
          <a:xfrm>
            <a:off x="2591646" y="1089386"/>
            <a:ext cx="2517569"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of each Atom</a:t>
            </a:r>
            <a:endParaRPr lang="en-US" dirty="0"/>
          </a:p>
        </p:txBody>
      </p:sp>
      <p:sp>
        <p:nvSpPr>
          <p:cNvPr id="28" name="Rounded Rectangle 27"/>
          <p:cNvSpPr/>
          <p:nvPr/>
        </p:nvSpPr>
        <p:spPr>
          <a:xfrm>
            <a:off x="5716248" y="1089386"/>
            <a:ext cx="2517569" cy="54152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Elements</a:t>
            </a:r>
            <a:endParaRPr lang="en-US" dirty="0"/>
          </a:p>
        </p:txBody>
      </p:sp>
      <p:sp>
        <p:nvSpPr>
          <p:cNvPr id="10" name="TextShape 1"/>
          <p:cNvSpPr txBox="1"/>
          <p:nvPr/>
        </p:nvSpPr>
        <p:spPr>
          <a:xfrm>
            <a:off x="3476335" y="169029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We will use a </a:t>
            </a:r>
            <a:r>
              <a:rPr lang="en-US" sz="2400" spc="-1" dirty="0" smtClean="0">
                <a:solidFill>
                  <a:srgbClr val="E7702F"/>
                </a:solidFill>
                <a:uFill>
                  <a:solidFill>
                    <a:srgbClr val="FFFFFF"/>
                  </a:solidFill>
                </a:uFill>
                <a:latin typeface="+mj-lt"/>
              </a:rPr>
              <a:t>stack of integers</a:t>
            </a:r>
            <a:endParaRPr sz="1600" dirty="0">
              <a:solidFill>
                <a:srgbClr val="E7702F"/>
              </a:solidFill>
              <a:latin typeface="+mj-lt"/>
            </a:endParaRPr>
          </a:p>
        </p:txBody>
      </p:sp>
      <p:sp>
        <p:nvSpPr>
          <p:cNvPr id="3" name="TextBox 2"/>
          <p:cNvSpPr txBox="1"/>
          <p:nvPr/>
        </p:nvSpPr>
        <p:spPr>
          <a:xfrm>
            <a:off x="1209868" y="4310242"/>
            <a:ext cx="1033153" cy="707886"/>
          </a:xfrm>
          <a:prstGeom prst="rect">
            <a:avLst/>
          </a:prstGeom>
          <a:noFill/>
        </p:spPr>
        <p:txBody>
          <a:bodyPr wrap="square" rtlCol="0">
            <a:spAutoFit/>
          </a:bodyPr>
          <a:lstStyle/>
          <a:p>
            <a:r>
              <a:rPr lang="en-US" sz="4000" dirty="0" smtClean="0"/>
              <a:t>C</a:t>
            </a:r>
            <a:r>
              <a:rPr lang="en-US" sz="4000" dirty="0" smtClean="0">
                <a:solidFill>
                  <a:srgbClr val="E7702F"/>
                </a:solidFill>
              </a:rPr>
              <a:t>H</a:t>
            </a:r>
            <a:r>
              <a:rPr lang="en-US" sz="4000" baseline="-25000" dirty="0" smtClean="0"/>
              <a:t>4</a:t>
            </a:r>
            <a:endParaRPr lang="en-US" sz="4000" dirty="0"/>
          </a:p>
        </p:txBody>
      </p:sp>
      <p:pic>
        <p:nvPicPr>
          <p:cNvPr id="4" name="Picture 3"/>
          <p:cNvPicPr>
            <a:picLocks noChangeAspect="1"/>
          </p:cNvPicPr>
          <p:nvPr/>
        </p:nvPicPr>
        <p:blipFill>
          <a:blip r:embed="rId3"/>
          <a:stretch>
            <a:fillRect/>
          </a:stretch>
        </p:blipFill>
        <p:spPr>
          <a:xfrm>
            <a:off x="987906" y="3030335"/>
            <a:ext cx="1477076" cy="1434028"/>
          </a:xfrm>
          <a:prstGeom prst="rect">
            <a:avLst/>
          </a:prstGeom>
        </p:spPr>
      </p:pic>
      <p:grpSp>
        <p:nvGrpSpPr>
          <p:cNvPr id="13" name="Group 12"/>
          <p:cNvGrpSpPr/>
          <p:nvPr/>
        </p:nvGrpSpPr>
        <p:grpSpPr>
          <a:xfrm>
            <a:off x="5365733" y="2446570"/>
            <a:ext cx="2074841" cy="3045636"/>
            <a:chOff x="-1062180" y="969818"/>
            <a:chExt cx="1006764" cy="1477818"/>
          </a:xfrm>
        </p:grpSpPr>
        <p:cxnSp>
          <p:nvCxnSpPr>
            <p:cNvPr id="14" name="Straight Connector 13"/>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21" name="Rectangle 20"/>
          <p:cNvSpPr/>
          <p:nvPr/>
        </p:nvSpPr>
        <p:spPr>
          <a:xfrm>
            <a:off x="5537050" y="48011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9" y="4206581"/>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5" name="Slide Number Placeholder 4"/>
          <p:cNvSpPr>
            <a:spLocks noGrp="1"/>
          </p:cNvSpPr>
          <p:nvPr>
            <p:ph type="sldNum" sz="quarter" idx="12"/>
          </p:nvPr>
        </p:nvSpPr>
        <p:spPr/>
        <p:txBody>
          <a:bodyPr/>
          <a:lstStyle/>
          <a:p>
            <a:fld id="{835E20A1-CA8B-C44B-AF3A-EA9FF10691F4}" type="slidenum">
              <a:rPr lang="en-US" smtClean="0"/>
              <a:pPr/>
              <a:t>35</a:t>
            </a:fld>
            <a:endParaRPr lang="en-US"/>
          </a:p>
        </p:txBody>
      </p:sp>
    </p:spTree>
    <p:extLst>
      <p:ext uri="{BB962C8B-B14F-4D97-AF65-F5344CB8AC3E}">
        <p14:creationId xmlns:p14="http://schemas.microsoft.com/office/powerpoint/2010/main" val="155740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down)">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smtClean="0">
                <a:solidFill>
                  <a:schemeClr val="bg1"/>
                </a:solidFill>
              </a:rPr>
              <a:t>docs.oracle.com</a:t>
            </a:r>
            <a:r>
              <a:rPr lang="en-US" dirty="0" smtClean="0">
                <a:solidFill>
                  <a:schemeClr val="bg1"/>
                </a:solidFill>
              </a:rPr>
              <a:t>/</a:t>
            </a:r>
            <a:r>
              <a:rPr lang="en-US" dirty="0" err="1" smtClean="0">
                <a:solidFill>
                  <a:schemeClr val="bg1"/>
                </a:solidFill>
              </a:rPr>
              <a:t>javase</a:t>
            </a:r>
            <a:r>
              <a:rPr lang="en-US" dirty="0" smtClean="0">
                <a:solidFill>
                  <a:schemeClr val="bg1"/>
                </a:solidFill>
              </a:rPr>
              <a:t>/8/docs/</a:t>
            </a:r>
            <a:r>
              <a:rPr lang="en-US" dirty="0" err="1" smtClean="0">
                <a:solidFill>
                  <a:schemeClr val="bg1"/>
                </a:solidFill>
              </a:rPr>
              <a:t>api</a:t>
            </a:r>
            <a:r>
              <a:rPr lang="en-US" dirty="0" smtClean="0">
                <a:solidFill>
                  <a:schemeClr val="bg1"/>
                </a:solidFill>
              </a:rPr>
              <a:t>/java/</a:t>
            </a:r>
            <a:r>
              <a:rPr lang="en-US" dirty="0" err="1" smtClean="0">
                <a:solidFill>
                  <a:schemeClr val="bg1"/>
                </a:solidFill>
              </a:rPr>
              <a:t>util</a:t>
            </a:r>
            <a:r>
              <a:rPr lang="en-US" dirty="0" smtClean="0">
                <a:solidFill>
                  <a:schemeClr val="bg1"/>
                </a:solidFill>
              </a:rPr>
              <a:t>/</a:t>
            </a:r>
            <a:r>
              <a:rPr lang="en-US" dirty="0" err="1" smtClean="0">
                <a:solidFill>
                  <a:schemeClr val="bg1"/>
                </a:solidFill>
              </a:rPr>
              <a:t>Stack.html</a:t>
            </a:r>
            <a:endParaRPr lang="en-US" dirty="0">
              <a:solidFill>
                <a:schemeClr val="bg1"/>
              </a:solidFill>
            </a:endParaRPr>
          </a:p>
        </p:txBody>
      </p:sp>
      <p:sp>
        <p:nvSpPr>
          <p:cNvPr id="24" name="Oval 23"/>
          <p:cNvSpPr/>
          <p:nvPr/>
        </p:nvSpPr>
        <p:spPr>
          <a:xfrm>
            <a:off x="368923" y="345397"/>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930396" y="683732"/>
            <a:ext cx="796048" cy="811308"/>
          </a:xfrm>
          <a:prstGeom prst="rect">
            <a:avLst/>
          </a:prstGeom>
        </p:spPr>
      </p:pic>
      <p:sp>
        <p:nvSpPr>
          <p:cNvPr id="26" name="TextBox 25"/>
          <p:cNvSpPr txBox="1"/>
          <p:nvPr/>
        </p:nvSpPr>
        <p:spPr>
          <a:xfrm>
            <a:off x="958767" y="1630915"/>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27" name="TextShape 1"/>
          <p:cNvSpPr txBox="1"/>
          <p:nvPr/>
        </p:nvSpPr>
        <p:spPr>
          <a:xfrm>
            <a:off x="3428835" y="51084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should </a:t>
            </a:r>
            <a:r>
              <a:rPr lang="en-US" sz="2400" spc="-1" smtClean="0">
                <a:solidFill>
                  <a:srgbClr val="000000"/>
                </a:solidFill>
                <a:uFill>
                  <a:solidFill>
                    <a:srgbClr val="FFFFFF"/>
                  </a:solidFill>
                </a:uFill>
                <a:latin typeface="+mj-lt"/>
              </a:rPr>
              <a:t>my stack contain?</a:t>
            </a:r>
            <a:endParaRPr sz="1600" dirty="0">
              <a:latin typeface="+mj-lt"/>
            </a:endParaRPr>
          </a:p>
        </p:txBody>
      </p:sp>
      <p:sp>
        <p:nvSpPr>
          <p:cNvPr id="2" name="Rounded Rectangle 1"/>
          <p:cNvSpPr/>
          <p:nvPr/>
        </p:nvSpPr>
        <p:spPr>
          <a:xfrm>
            <a:off x="2591646" y="1089386"/>
            <a:ext cx="2517569"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of each Atom</a:t>
            </a:r>
            <a:endParaRPr lang="en-US" dirty="0"/>
          </a:p>
        </p:txBody>
      </p:sp>
      <p:sp>
        <p:nvSpPr>
          <p:cNvPr id="28" name="Rounded Rectangle 27"/>
          <p:cNvSpPr/>
          <p:nvPr/>
        </p:nvSpPr>
        <p:spPr>
          <a:xfrm>
            <a:off x="5716248" y="1089386"/>
            <a:ext cx="2517569" cy="54152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Elements</a:t>
            </a:r>
            <a:endParaRPr lang="en-US" dirty="0"/>
          </a:p>
        </p:txBody>
      </p:sp>
      <p:sp>
        <p:nvSpPr>
          <p:cNvPr id="10" name="TextShape 1"/>
          <p:cNvSpPr txBox="1"/>
          <p:nvPr/>
        </p:nvSpPr>
        <p:spPr>
          <a:xfrm>
            <a:off x="3476335" y="169029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We will use a </a:t>
            </a:r>
            <a:r>
              <a:rPr lang="en-US" sz="2400" spc="-1" dirty="0" smtClean="0">
                <a:solidFill>
                  <a:srgbClr val="E7702F"/>
                </a:solidFill>
                <a:uFill>
                  <a:solidFill>
                    <a:srgbClr val="FFFFFF"/>
                  </a:solidFill>
                </a:uFill>
                <a:latin typeface="+mj-lt"/>
              </a:rPr>
              <a:t>stack of integers</a:t>
            </a:r>
            <a:endParaRPr sz="1600" dirty="0">
              <a:solidFill>
                <a:srgbClr val="E7702F"/>
              </a:solidFill>
              <a:latin typeface="+mj-lt"/>
            </a:endParaRPr>
          </a:p>
        </p:txBody>
      </p:sp>
      <p:sp>
        <p:nvSpPr>
          <p:cNvPr id="3" name="TextBox 2"/>
          <p:cNvSpPr txBox="1"/>
          <p:nvPr/>
        </p:nvSpPr>
        <p:spPr>
          <a:xfrm>
            <a:off x="1209868" y="4310242"/>
            <a:ext cx="1033153" cy="707886"/>
          </a:xfrm>
          <a:prstGeom prst="rect">
            <a:avLst/>
          </a:prstGeom>
          <a:noFill/>
        </p:spPr>
        <p:txBody>
          <a:bodyPr wrap="square" rtlCol="0">
            <a:spAutoFit/>
          </a:bodyPr>
          <a:lstStyle/>
          <a:p>
            <a:r>
              <a:rPr lang="en-US" sz="4000" dirty="0" smtClean="0"/>
              <a:t>CH</a:t>
            </a:r>
            <a:r>
              <a:rPr lang="en-US" sz="4000" baseline="-25000" dirty="0" smtClean="0">
                <a:solidFill>
                  <a:srgbClr val="E7702F"/>
                </a:solidFill>
              </a:rPr>
              <a:t>4</a:t>
            </a:r>
            <a:endParaRPr lang="en-US" sz="4000" dirty="0">
              <a:solidFill>
                <a:srgbClr val="E7702F"/>
              </a:solidFill>
            </a:endParaRPr>
          </a:p>
        </p:txBody>
      </p:sp>
      <p:pic>
        <p:nvPicPr>
          <p:cNvPr id="4" name="Picture 3"/>
          <p:cNvPicPr>
            <a:picLocks noChangeAspect="1"/>
          </p:cNvPicPr>
          <p:nvPr/>
        </p:nvPicPr>
        <p:blipFill>
          <a:blip r:embed="rId3"/>
          <a:stretch>
            <a:fillRect/>
          </a:stretch>
        </p:blipFill>
        <p:spPr>
          <a:xfrm>
            <a:off x="987906" y="3030335"/>
            <a:ext cx="1477076" cy="1434028"/>
          </a:xfrm>
          <a:prstGeom prst="rect">
            <a:avLst/>
          </a:prstGeom>
        </p:spPr>
      </p:pic>
      <p:grpSp>
        <p:nvGrpSpPr>
          <p:cNvPr id="13" name="Group 12"/>
          <p:cNvGrpSpPr/>
          <p:nvPr/>
        </p:nvGrpSpPr>
        <p:grpSpPr>
          <a:xfrm>
            <a:off x="5365733" y="2446570"/>
            <a:ext cx="2074841" cy="3045636"/>
            <a:chOff x="-1062180" y="969818"/>
            <a:chExt cx="1006764" cy="1477818"/>
          </a:xfrm>
        </p:grpSpPr>
        <p:cxnSp>
          <p:nvCxnSpPr>
            <p:cNvPr id="14" name="Straight Connector 13"/>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21" name="Rectangle 20"/>
          <p:cNvSpPr/>
          <p:nvPr/>
        </p:nvSpPr>
        <p:spPr>
          <a:xfrm>
            <a:off x="5537050" y="48011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9" y="4206581"/>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9" name="Rectangle 18"/>
          <p:cNvSpPr/>
          <p:nvPr/>
        </p:nvSpPr>
        <p:spPr>
          <a:xfrm>
            <a:off x="5537048" y="4206580"/>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5" name="Slide Number Placeholder 4"/>
          <p:cNvSpPr>
            <a:spLocks noGrp="1"/>
          </p:cNvSpPr>
          <p:nvPr>
            <p:ph type="sldNum" sz="quarter" idx="12"/>
          </p:nvPr>
        </p:nvSpPr>
        <p:spPr/>
        <p:txBody>
          <a:bodyPr/>
          <a:lstStyle/>
          <a:p>
            <a:fld id="{835E20A1-CA8B-C44B-AF3A-EA9FF10691F4}" type="slidenum">
              <a:rPr lang="en-US" smtClean="0"/>
              <a:pPr/>
              <a:t>36</a:t>
            </a:fld>
            <a:endParaRPr lang="en-US"/>
          </a:p>
        </p:txBody>
      </p:sp>
    </p:spTree>
    <p:extLst>
      <p:ext uri="{BB962C8B-B14F-4D97-AF65-F5344CB8AC3E}">
        <p14:creationId xmlns:p14="http://schemas.microsoft.com/office/powerpoint/2010/main" val="184707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8"/>
                                        </p:tgtEl>
                                        <p:attrNameLst>
                                          <p:attrName>ppt_y</p:attrName>
                                        </p:attrNameLst>
                                      </p:cBhvr>
                                      <p:tavLst>
                                        <p:tav tm="0">
                                          <p:val>
                                            <p:strVal val="#ppt_y"/>
                                          </p:val>
                                        </p:tav>
                                        <p:tav tm="100000">
                                          <p:val>
                                            <p:strVal val="#ppt_y-#ppt_h*1.125000"/>
                                          </p:val>
                                        </p:tav>
                                      </p:tavLst>
                                    </p:anim>
                                    <p:animEffect transition="out" filter="wipe(up)">
                                      <p:cBhvr>
                                        <p:cTn id="7" dur="500"/>
                                        <p:tgtEl>
                                          <p:spTgt spid="18"/>
                                        </p:tgtEl>
                                      </p:cBhvr>
                                    </p:animEffect>
                                    <p:set>
                                      <p:cBhvr>
                                        <p:cTn id="8" dur="1" fill="hold">
                                          <p:stCondLst>
                                            <p:cond delay="499"/>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ppt_y</p:attrName>
                                        </p:attrNameLst>
                                      </p:cBhvr>
                                      <p:tavLst>
                                        <p:tav tm="0">
                                          <p:val>
                                            <p:strVal val="#ppt_y-#ppt_h*1.125000"/>
                                          </p:val>
                                        </p:tav>
                                        <p:tav tm="100000">
                                          <p:val>
                                            <p:strVal val="#ppt_y"/>
                                          </p:val>
                                        </p:tav>
                                      </p:tavLst>
                                    </p:anim>
                                    <p:animEffect transition="in" filter="wipe(down)">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47268" y="6417548"/>
            <a:ext cx="6685280" cy="369332"/>
          </a:xfrm>
          <a:prstGeom prst="rect">
            <a:avLst/>
          </a:prstGeom>
        </p:spPr>
        <p:txBody>
          <a:bodyPr wrap="square">
            <a:spAutoFit/>
          </a:bodyPr>
          <a:lstStyle/>
          <a:p>
            <a:r>
              <a:rPr lang="en-US" dirty="0">
                <a:solidFill>
                  <a:schemeClr val="bg1"/>
                </a:solidFill>
              </a:rPr>
              <a:t>https://</a:t>
            </a:r>
            <a:r>
              <a:rPr lang="en-US" dirty="0" err="1" smtClean="0">
                <a:solidFill>
                  <a:schemeClr val="bg1"/>
                </a:solidFill>
              </a:rPr>
              <a:t>docs.oracle.com</a:t>
            </a:r>
            <a:r>
              <a:rPr lang="en-US" dirty="0" smtClean="0">
                <a:solidFill>
                  <a:schemeClr val="bg1"/>
                </a:solidFill>
              </a:rPr>
              <a:t>/</a:t>
            </a:r>
            <a:r>
              <a:rPr lang="en-US" dirty="0" err="1" smtClean="0">
                <a:solidFill>
                  <a:schemeClr val="bg1"/>
                </a:solidFill>
              </a:rPr>
              <a:t>javase</a:t>
            </a:r>
            <a:r>
              <a:rPr lang="en-US" dirty="0" smtClean="0">
                <a:solidFill>
                  <a:schemeClr val="bg1"/>
                </a:solidFill>
              </a:rPr>
              <a:t>/8/docs/</a:t>
            </a:r>
            <a:r>
              <a:rPr lang="en-US" dirty="0" err="1" smtClean="0">
                <a:solidFill>
                  <a:schemeClr val="bg1"/>
                </a:solidFill>
              </a:rPr>
              <a:t>api</a:t>
            </a:r>
            <a:r>
              <a:rPr lang="en-US" dirty="0" smtClean="0">
                <a:solidFill>
                  <a:schemeClr val="bg1"/>
                </a:solidFill>
              </a:rPr>
              <a:t>/java/</a:t>
            </a:r>
            <a:r>
              <a:rPr lang="en-US" dirty="0" err="1" smtClean="0">
                <a:solidFill>
                  <a:schemeClr val="bg1"/>
                </a:solidFill>
              </a:rPr>
              <a:t>util</a:t>
            </a:r>
            <a:r>
              <a:rPr lang="en-US" dirty="0" smtClean="0">
                <a:solidFill>
                  <a:schemeClr val="bg1"/>
                </a:solidFill>
              </a:rPr>
              <a:t>/</a:t>
            </a:r>
            <a:r>
              <a:rPr lang="en-US" dirty="0" err="1" smtClean="0">
                <a:solidFill>
                  <a:schemeClr val="bg1"/>
                </a:solidFill>
              </a:rPr>
              <a:t>Stack.html</a:t>
            </a:r>
            <a:endParaRPr lang="en-US" dirty="0">
              <a:solidFill>
                <a:schemeClr val="bg1"/>
              </a:solidFill>
            </a:endParaRPr>
          </a:p>
        </p:txBody>
      </p:sp>
      <p:sp>
        <p:nvSpPr>
          <p:cNvPr id="24" name="Oval 23"/>
          <p:cNvSpPr/>
          <p:nvPr/>
        </p:nvSpPr>
        <p:spPr>
          <a:xfrm>
            <a:off x="368923" y="345397"/>
            <a:ext cx="1930400" cy="1930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930396" y="683732"/>
            <a:ext cx="796048" cy="811308"/>
          </a:xfrm>
          <a:prstGeom prst="rect">
            <a:avLst/>
          </a:prstGeom>
        </p:spPr>
      </p:pic>
      <p:sp>
        <p:nvSpPr>
          <p:cNvPr id="26" name="TextBox 25"/>
          <p:cNvSpPr txBox="1"/>
          <p:nvPr/>
        </p:nvSpPr>
        <p:spPr>
          <a:xfrm>
            <a:off x="958767" y="1630915"/>
            <a:ext cx="739306" cy="369332"/>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Stack</a:t>
            </a:r>
            <a:endParaRPr lang="en-US" dirty="0">
              <a:solidFill>
                <a:schemeClr val="bg1"/>
              </a:solidFill>
              <a:latin typeface="Trebuchet MS" charset="0"/>
              <a:ea typeface="Trebuchet MS" charset="0"/>
              <a:cs typeface="Trebuchet MS" charset="0"/>
            </a:endParaRPr>
          </a:p>
        </p:txBody>
      </p:sp>
      <p:sp>
        <p:nvSpPr>
          <p:cNvPr id="27" name="TextShape 1"/>
          <p:cNvSpPr txBox="1"/>
          <p:nvPr/>
        </p:nvSpPr>
        <p:spPr>
          <a:xfrm>
            <a:off x="3428835" y="51084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What should </a:t>
            </a:r>
            <a:r>
              <a:rPr lang="en-US" sz="2400" spc="-1" smtClean="0">
                <a:solidFill>
                  <a:srgbClr val="000000"/>
                </a:solidFill>
                <a:uFill>
                  <a:solidFill>
                    <a:srgbClr val="FFFFFF"/>
                  </a:solidFill>
                </a:uFill>
                <a:latin typeface="+mj-lt"/>
              </a:rPr>
              <a:t>my stack contain?</a:t>
            </a:r>
            <a:endParaRPr sz="1600" dirty="0">
              <a:latin typeface="+mj-lt"/>
            </a:endParaRPr>
          </a:p>
        </p:txBody>
      </p:sp>
      <p:sp>
        <p:nvSpPr>
          <p:cNvPr id="2" name="Rounded Rectangle 1"/>
          <p:cNvSpPr/>
          <p:nvPr/>
        </p:nvSpPr>
        <p:spPr>
          <a:xfrm>
            <a:off x="2591646" y="1089386"/>
            <a:ext cx="2517569"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of each Atom</a:t>
            </a:r>
            <a:endParaRPr lang="en-US" dirty="0"/>
          </a:p>
        </p:txBody>
      </p:sp>
      <p:sp>
        <p:nvSpPr>
          <p:cNvPr id="28" name="Rounded Rectangle 27"/>
          <p:cNvSpPr/>
          <p:nvPr/>
        </p:nvSpPr>
        <p:spPr>
          <a:xfrm>
            <a:off x="5716248" y="1089386"/>
            <a:ext cx="2517569" cy="54152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Elements</a:t>
            </a:r>
            <a:endParaRPr lang="en-US" dirty="0"/>
          </a:p>
        </p:txBody>
      </p:sp>
      <p:sp>
        <p:nvSpPr>
          <p:cNvPr id="10" name="TextShape 1"/>
          <p:cNvSpPr txBox="1"/>
          <p:nvPr/>
        </p:nvSpPr>
        <p:spPr>
          <a:xfrm>
            <a:off x="3476335" y="1690290"/>
            <a:ext cx="5394532" cy="609907"/>
          </a:xfrm>
          <a:prstGeom prst="rect">
            <a:avLst/>
          </a:prstGeom>
          <a:noFill/>
          <a:ln>
            <a:noFill/>
          </a:ln>
        </p:spPr>
        <p:txBody>
          <a:bodyPr lIns="67500" tIns="33750" rIns="67500" bIns="33750"/>
          <a:lstStyle/>
          <a:p>
            <a:pPr marL="270" algn="just">
              <a:buClr>
                <a:srgbClr val="4F81BD"/>
              </a:buClr>
              <a:buSzPct val="76000"/>
            </a:pPr>
            <a:r>
              <a:rPr lang="en-US" sz="2400" spc="-1" dirty="0" smtClean="0">
                <a:solidFill>
                  <a:srgbClr val="000000"/>
                </a:solidFill>
                <a:uFill>
                  <a:solidFill>
                    <a:srgbClr val="FFFFFF"/>
                  </a:solidFill>
                </a:uFill>
                <a:latin typeface="+mj-lt"/>
              </a:rPr>
              <a:t>We will use a </a:t>
            </a:r>
            <a:r>
              <a:rPr lang="en-US" sz="2400" spc="-1" dirty="0" smtClean="0">
                <a:solidFill>
                  <a:srgbClr val="E7702F"/>
                </a:solidFill>
                <a:uFill>
                  <a:solidFill>
                    <a:srgbClr val="FFFFFF"/>
                  </a:solidFill>
                </a:uFill>
                <a:latin typeface="+mj-lt"/>
              </a:rPr>
              <a:t>stack of integers</a:t>
            </a:r>
            <a:endParaRPr sz="1600" dirty="0">
              <a:solidFill>
                <a:srgbClr val="E7702F"/>
              </a:solidFill>
              <a:latin typeface="+mj-lt"/>
            </a:endParaRPr>
          </a:p>
        </p:txBody>
      </p:sp>
      <p:sp>
        <p:nvSpPr>
          <p:cNvPr id="3" name="TextBox 2"/>
          <p:cNvSpPr txBox="1"/>
          <p:nvPr/>
        </p:nvSpPr>
        <p:spPr>
          <a:xfrm>
            <a:off x="1209868" y="4310242"/>
            <a:ext cx="1033153" cy="707886"/>
          </a:xfrm>
          <a:prstGeom prst="rect">
            <a:avLst/>
          </a:prstGeom>
          <a:noFill/>
        </p:spPr>
        <p:txBody>
          <a:bodyPr wrap="square" rtlCol="0">
            <a:spAutoFit/>
          </a:bodyPr>
          <a:lstStyle/>
          <a:p>
            <a:r>
              <a:rPr lang="en-US" sz="4000" dirty="0" smtClean="0"/>
              <a:t>CH</a:t>
            </a:r>
            <a:r>
              <a:rPr lang="en-US" sz="4000" baseline="-25000" dirty="0" smtClean="0"/>
              <a:t>4</a:t>
            </a:r>
            <a:endParaRPr lang="en-US" sz="4000" dirty="0"/>
          </a:p>
        </p:txBody>
      </p:sp>
      <p:pic>
        <p:nvPicPr>
          <p:cNvPr id="4" name="Picture 3"/>
          <p:cNvPicPr>
            <a:picLocks noChangeAspect="1"/>
          </p:cNvPicPr>
          <p:nvPr/>
        </p:nvPicPr>
        <p:blipFill>
          <a:blip r:embed="rId3"/>
          <a:stretch>
            <a:fillRect/>
          </a:stretch>
        </p:blipFill>
        <p:spPr>
          <a:xfrm>
            <a:off x="987906" y="3030335"/>
            <a:ext cx="1477076" cy="1434028"/>
          </a:xfrm>
          <a:prstGeom prst="rect">
            <a:avLst/>
          </a:prstGeom>
        </p:spPr>
      </p:pic>
      <p:grpSp>
        <p:nvGrpSpPr>
          <p:cNvPr id="13" name="Group 12"/>
          <p:cNvGrpSpPr/>
          <p:nvPr/>
        </p:nvGrpSpPr>
        <p:grpSpPr>
          <a:xfrm>
            <a:off x="5365733" y="2446570"/>
            <a:ext cx="2074841" cy="3045636"/>
            <a:chOff x="-1062180" y="969818"/>
            <a:chExt cx="1006764" cy="1477818"/>
          </a:xfrm>
        </p:grpSpPr>
        <p:cxnSp>
          <p:nvCxnSpPr>
            <p:cNvPr id="14" name="Straight Connector 13"/>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21" name="Rectangle 20"/>
          <p:cNvSpPr/>
          <p:nvPr/>
        </p:nvSpPr>
        <p:spPr>
          <a:xfrm>
            <a:off x="5537050" y="48011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9" y="4206581"/>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9" name="Rectangle 18"/>
          <p:cNvSpPr/>
          <p:nvPr/>
        </p:nvSpPr>
        <p:spPr>
          <a:xfrm>
            <a:off x="5537048" y="4206580"/>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5" name="TextBox 4"/>
          <p:cNvSpPr txBox="1"/>
          <p:nvPr/>
        </p:nvSpPr>
        <p:spPr>
          <a:xfrm>
            <a:off x="5379342" y="2756386"/>
            <a:ext cx="2202206" cy="954107"/>
          </a:xfrm>
          <a:prstGeom prst="rect">
            <a:avLst/>
          </a:prstGeom>
          <a:noFill/>
        </p:spPr>
        <p:txBody>
          <a:bodyPr wrap="none" rtlCol="0">
            <a:spAutoFit/>
          </a:bodyPr>
          <a:lstStyle/>
          <a:p>
            <a:r>
              <a:rPr lang="en-US" sz="2800" dirty="0" smtClean="0"/>
              <a:t>Total = 12 + 4 </a:t>
            </a:r>
          </a:p>
          <a:p>
            <a:pPr algn="ctr"/>
            <a:r>
              <a:rPr lang="en-US" sz="2800" dirty="0" smtClean="0"/>
              <a:t>= 16</a:t>
            </a:r>
            <a:endParaRPr lang="en-US" sz="2800" dirty="0"/>
          </a:p>
        </p:txBody>
      </p:sp>
      <p:sp>
        <p:nvSpPr>
          <p:cNvPr id="7" name="Slide Number Placeholder 6"/>
          <p:cNvSpPr>
            <a:spLocks noGrp="1"/>
          </p:cNvSpPr>
          <p:nvPr>
            <p:ph type="sldNum" sz="quarter" idx="12"/>
          </p:nvPr>
        </p:nvSpPr>
        <p:spPr/>
        <p:txBody>
          <a:bodyPr/>
          <a:lstStyle/>
          <a:p>
            <a:fld id="{835E20A1-CA8B-C44B-AF3A-EA9FF10691F4}" type="slidenum">
              <a:rPr lang="en-US" smtClean="0"/>
              <a:pPr/>
              <a:t>37</a:t>
            </a:fld>
            <a:endParaRPr lang="en-US"/>
          </a:p>
        </p:txBody>
      </p:sp>
    </p:spTree>
    <p:extLst>
      <p:ext uri="{BB962C8B-B14F-4D97-AF65-F5344CB8AC3E}">
        <p14:creationId xmlns:p14="http://schemas.microsoft.com/office/powerpoint/2010/main" val="19860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266067" y="388743"/>
            <a:ext cx="3215388"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How do I store the formula?</a:t>
            </a:r>
            <a:endParaRPr lang="en-US" sz="2000" dirty="0"/>
          </a:p>
        </p:txBody>
      </p:sp>
      <p:sp>
        <p:nvSpPr>
          <p:cNvPr id="23" name="Oval 22"/>
          <p:cNvSpPr/>
          <p:nvPr/>
        </p:nvSpPr>
        <p:spPr>
          <a:xfrm>
            <a:off x="476782" y="2204394"/>
            <a:ext cx="2269243" cy="226924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smtClean="0"/>
              <a:t>?</a:t>
            </a:r>
            <a:endParaRPr lang="en-US" sz="13800" dirty="0"/>
          </a:p>
        </p:txBody>
      </p:sp>
      <p:sp>
        <p:nvSpPr>
          <p:cNvPr id="29" name="Rounded Rectangle 28"/>
          <p:cNvSpPr/>
          <p:nvPr/>
        </p:nvSpPr>
        <p:spPr>
          <a:xfrm>
            <a:off x="4266067" y="1111159"/>
            <a:ext cx="3215388" cy="54152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As a </a:t>
            </a:r>
            <a:r>
              <a:rPr lang="en-US" sz="2000" dirty="0" smtClean="0"/>
              <a:t>String</a:t>
            </a:r>
            <a:endParaRPr lang="en-US" sz="2000" dirty="0"/>
          </a:p>
        </p:txBody>
      </p:sp>
      <p:sp>
        <p:nvSpPr>
          <p:cNvPr id="7" name="Rectangle 6"/>
          <p:cNvSpPr/>
          <p:nvPr/>
        </p:nvSpPr>
        <p:spPr>
          <a:xfrm>
            <a:off x="3794562" y="2220003"/>
            <a:ext cx="5836722" cy="1015663"/>
          </a:xfrm>
          <a:prstGeom prst="rect">
            <a:avLst/>
          </a:prstGeom>
        </p:spPr>
        <p:txBody>
          <a:bodyPr wrap="square">
            <a:spAutoFit/>
          </a:bodyPr>
          <a:lstStyle/>
          <a:p>
            <a:r>
              <a:rPr lang="en-US" sz="2000" dirty="0">
                <a:solidFill>
                  <a:srgbClr val="000000"/>
                </a:solidFill>
                <a:latin typeface="Consolas" charset="0"/>
                <a:ea typeface="Consolas" charset="0"/>
                <a:cs typeface="Consolas" charset="0"/>
              </a:rPr>
              <a:t>String </a:t>
            </a:r>
            <a:r>
              <a:rPr lang="en-US" sz="2000" dirty="0" smtClean="0">
                <a:solidFill>
                  <a:srgbClr val="6A3E3E"/>
                </a:solidFill>
                <a:latin typeface="Consolas" charset="0"/>
                <a:ea typeface="Consolas" charset="0"/>
                <a:cs typeface="Consolas" charset="0"/>
              </a:rPr>
              <a:t>formula</a:t>
            </a:r>
            <a:r>
              <a:rPr lang="en-US" sz="2000" dirty="0" smtClean="0">
                <a:solidFill>
                  <a:srgbClr val="000000"/>
                </a:solidFill>
                <a:latin typeface="Consolas" charset="0"/>
                <a:ea typeface="Consolas" charset="0"/>
                <a:cs typeface="Consolas" charset="0"/>
              </a:rPr>
              <a:t>= </a:t>
            </a:r>
            <a:r>
              <a:rPr lang="en-US" sz="2000" dirty="0" err="1">
                <a:solidFill>
                  <a:srgbClr val="6A3E3E"/>
                </a:solidFill>
                <a:latin typeface="Consolas" charset="0"/>
                <a:ea typeface="Consolas" charset="0"/>
                <a:cs typeface="Consolas" charset="0"/>
              </a:rPr>
              <a:t>sc</a:t>
            </a:r>
            <a:r>
              <a:rPr lang="en-US" sz="2000" dirty="0" err="1">
                <a:solidFill>
                  <a:srgbClr val="000000"/>
                </a:solidFill>
                <a:latin typeface="Consolas" charset="0"/>
                <a:ea typeface="Consolas" charset="0"/>
                <a:cs typeface="Consolas" charset="0"/>
              </a:rPr>
              <a:t>.nextLine</a:t>
            </a:r>
            <a:r>
              <a:rPr lang="en-US" sz="2000" dirty="0" smtClean="0">
                <a:solidFill>
                  <a:srgbClr val="000000"/>
                </a:solidFill>
                <a:latin typeface="Consolas" charset="0"/>
                <a:ea typeface="Consolas" charset="0"/>
                <a:cs typeface="Consolas" charset="0"/>
              </a:rPr>
              <a:t>();</a:t>
            </a:r>
          </a:p>
          <a:p>
            <a:r>
              <a:rPr lang="en-US" sz="2000" dirty="0">
                <a:solidFill>
                  <a:srgbClr val="000000"/>
                </a:solidFill>
                <a:latin typeface="Consolas" charset="0"/>
                <a:ea typeface="Consolas" charset="0"/>
                <a:cs typeface="Consolas" charset="0"/>
              </a:rPr>
              <a:t>		</a:t>
            </a:r>
          </a:p>
          <a:p>
            <a:r>
              <a:rPr lang="en-US" sz="2000" dirty="0">
                <a:solidFill>
                  <a:srgbClr val="000000"/>
                </a:solidFill>
                <a:latin typeface="Consolas" charset="0"/>
                <a:ea typeface="Consolas" charset="0"/>
                <a:cs typeface="Consolas" charset="0"/>
              </a:rPr>
              <a:t>		</a:t>
            </a:r>
            <a:endParaRPr lang="en-US" sz="2000" dirty="0">
              <a:latin typeface="Consolas" charset="0"/>
              <a:ea typeface="Consolas" charset="0"/>
              <a:cs typeface="Consolas" charset="0"/>
            </a:endParaRPr>
          </a:p>
        </p:txBody>
      </p:sp>
      <p:sp>
        <p:nvSpPr>
          <p:cNvPr id="30" name="Rounded Rectangle 29"/>
          <p:cNvSpPr/>
          <p:nvPr/>
        </p:nvSpPr>
        <p:spPr>
          <a:xfrm>
            <a:off x="4159189" y="3015320"/>
            <a:ext cx="3429143" cy="54152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How do I process the formula?</a:t>
            </a:r>
            <a:endParaRPr lang="en-US" sz="2000" dirty="0"/>
          </a:p>
        </p:txBody>
      </p:sp>
      <p:sp>
        <p:nvSpPr>
          <p:cNvPr id="31" name="Rounded Rectangle 30"/>
          <p:cNvSpPr/>
          <p:nvPr/>
        </p:nvSpPr>
        <p:spPr>
          <a:xfrm>
            <a:off x="4266067" y="3737736"/>
            <a:ext cx="3215388" cy="54152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Loop through all characters</a:t>
            </a:r>
            <a:endParaRPr lang="en-US" sz="2000" dirty="0"/>
          </a:p>
        </p:txBody>
      </p:sp>
      <p:sp>
        <p:nvSpPr>
          <p:cNvPr id="9" name="Rectangle 8"/>
          <p:cNvSpPr/>
          <p:nvPr/>
        </p:nvSpPr>
        <p:spPr>
          <a:xfrm>
            <a:off x="3319152" y="4560988"/>
            <a:ext cx="4572000" cy="707886"/>
          </a:xfrm>
          <a:prstGeom prst="rect">
            <a:avLst/>
          </a:prstGeom>
        </p:spPr>
        <p:txBody>
          <a:bodyPr>
            <a:spAutoFit/>
          </a:bodyPr>
          <a:lstStyle/>
          <a:p>
            <a:r>
              <a:rPr lang="en-US" sz="2000" dirty="0">
                <a:solidFill>
                  <a:srgbClr val="000000"/>
                </a:solidFill>
                <a:latin typeface="Consolas" charset="0"/>
                <a:ea typeface="Consolas" charset="0"/>
                <a:cs typeface="Consolas" charset="0"/>
              </a:rPr>
              <a:t>		</a:t>
            </a:r>
            <a:r>
              <a:rPr lang="en-US" sz="2000" dirty="0" err="1" smtClean="0">
                <a:solidFill>
                  <a:srgbClr val="000000"/>
                </a:solidFill>
                <a:latin typeface="Consolas" charset="0"/>
                <a:ea typeface="Consolas" charset="0"/>
                <a:cs typeface="Consolas" charset="0"/>
              </a:rPr>
              <a:t>processInput</a:t>
            </a:r>
            <a:r>
              <a:rPr lang="en-US" sz="2000" dirty="0" smtClean="0">
                <a:solidFill>
                  <a:srgbClr val="000000"/>
                </a:solidFill>
                <a:latin typeface="Consolas" charset="0"/>
                <a:ea typeface="Consolas" charset="0"/>
                <a:cs typeface="Consolas" charset="0"/>
              </a:rPr>
              <a:t>(</a:t>
            </a:r>
            <a:r>
              <a:rPr lang="en-US" sz="2000" dirty="0" smtClean="0">
                <a:solidFill>
                  <a:srgbClr val="6A3E3E"/>
                </a:solidFill>
                <a:latin typeface="Consolas" charset="0"/>
                <a:ea typeface="Consolas" charset="0"/>
                <a:cs typeface="Consolas" charset="0"/>
              </a:rPr>
              <a:t>formula</a:t>
            </a:r>
            <a:r>
              <a:rPr lang="en-US" sz="2000" dirty="0" smtClean="0">
                <a:solidFill>
                  <a:srgbClr val="000000"/>
                </a:solidFill>
                <a:latin typeface="Consolas" charset="0"/>
                <a:ea typeface="Consolas" charset="0"/>
                <a:cs typeface="Consolas" charset="0"/>
              </a:rPr>
              <a:t>);</a:t>
            </a:r>
            <a:endParaRPr lang="en-US" sz="2000" dirty="0">
              <a:solidFill>
                <a:srgbClr val="000000"/>
              </a:solidFill>
              <a:latin typeface="Consolas" charset="0"/>
              <a:ea typeface="Consolas" charset="0"/>
              <a:cs typeface="Consolas" charset="0"/>
            </a:endParaRPr>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38</a:t>
            </a:fld>
            <a:endParaRPr lang="en-US"/>
          </a:p>
        </p:txBody>
      </p:sp>
    </p:spTree>
    <p:extLst>
      <p:ext uri="{BB962C8B-B14F-4D97-AF65-F5344CB8AC3E}">
        <p14:creationId xmlns:p14="http://schemas.microsoft.com/office/powerpoint/2010/main" val="17264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9" grpId="0" animBg="1"/>
      <p:bldP spid="7" grpId="0"/>
      <p:bldP spid="30" grpId="0" animBg="1"/>
      <p:bldP spid="31"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258" y="565758"/>
            <a:ext cx="8918369" cy="5078313"/>
          </a:xfrm>
          <a:prstGeom prst="rect">
            <a:avLst/>
          </a:prstGeom>
        </p:spPr>
        <p:txBody>
          <a:bodyPr wrap="square">
            <a:spAutoFit/>
          </a:bodyPr>
          <a:lstStyle/>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public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void</a:t>
            </a:r>
            <a:r>
              <a:rPr lang="en-US" b="1" dirty="0">
                <a:solidFill>
                  <a:srgbClr val="000000"/>
                </a:solidFill>
                <a:latin typeface="Consolas" charset="0"/>
                <a:ea typeface="Consolas" charset="0"/>
                <a:cs typeface="Consolas" charset="0"/>
              </a:rPr>
              <a:t> run() {</a:t>
            </a:r>
          </a:p>
          <a:p>
            <a:pPr>
              <a:tabLst>
                <a:tab pos="1328738" algn="l"/>
              </a:tabLst>
            </a:pPr>
            <a:r>
              <a:rPr lang="en-US" dirty="0">
                <a:solidFill>
                  <a:srgbClr val="000000"/>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Scanner </a:t>
            </a:r>
            <a:r>
              <a:rPr lang="en-US" dirty="0" err="1">
                <a:solidFill>
                  <a:srgbClr val="6A3E3E"/>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b="1" dirty="0">
                <a:solidFill>
                  <a:srgbClr val="7F0055"/>
                </a:solidFill>
                <a:latin typeface="Consolas" charset="0"/>
                <a:ea typeface="Consolas" charset="0"/>
                <a:cs typeface="Consolas" charset="0"/>
              </a:rPr>
              <a:t>new</a:t>
            </a:r>
            <a:r>
              <a:rPr lang="en-US" b="1" dirty="0">
                <a:solidFill>
                  <a:srgbClr val="000000"/>
                </a:solidFill>
                <a:latin typeface="Consolas" charset="0"/>
                <a:ea typeface="Consolas" charset="0"/>
                <a:cs typeface="Consolas" charset="0"/>
              </a:rPr>
              <a:t> Scanner(</a:t>
            </a:r>
            <a:r>
              <a:rPr lang="en-US" b="1" dirty="0" err="1">
                <a:solidFill>
                  <a:srgbClr val="000000"/>
                </a:solidFill>
                <a:latin typeface="Consolas" charset="0"/>
                <a:ea typeface="Consolas" charset="0"/>
                <a:cs typeface="Consolas" charset="0"/>
              </a:rPr>
              <a:t>System.</a:t>
            </a:r>
            <a:r>
              <a:rPr lang="en-US" b="1" i="1" dirty="0" err="1">
                <a:solidFill>
                  <a:srgbClr val="0000C0"/>
                </a:solidFill>
                <a:latin typeface="Consolas" charset="0"/>
                <a:ea typeface="Consolas" charset="0"/>
                <a:cs typeface="Consolas" charset="0"/>
              </a:rPr>
              <a:t>in</a:t>
            </a:r>
            <a:r>
              <a:rPr lang="en-US" b="1" i="1" dirty="0">
                <a:solidFill>
                  <a:srgbClr val="000000"/>
                </a:solidFill>
                <a:latin typeface="Consolas" charset="0"/>
                <a:ea typeface="Consolas" charset="0"/>
                <a:cs typeface="Consolas" charset="0"/>
              </a:rPr>
              <a:t>);</a:t>
            </a:r>
          </a:p>
          <a:p>
            <a:pPr>
              <a:tabLst>
                <a:tab pos="1328738" algn="l"/>
              </a:tabLst>
            </a:pPr>
            <a:endParaRPr lang="en-US" dirty="0">
              <a:latin typeface="Consolas" charset="0"/>
              <a:ea typeface="Consolas" charset="0"/>
              <a:cs typeface="Consolas" charset="0"/>
            </a:endParaRPr>
          </a:p>
          <a:p>
            <a:pPr>
              <a:tabLst>
                <a:tab pos="1328738" algn="l"/>
              </a:tabLst>
            </a:pPr>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n</a:t>
            </a:r>
            <a:r>
              <a:rPr lang="en-US" b="1" dirty="0">
                <a:solidFill>
                  <a:srgbClr val="000000"/>
                </a:solidFill>
                <a:latin typeface="Consolas" charset="0"/>
                <a:ea typeface="Consolas" charset="0"/>
                <a:cs typeface="Consolas" charset="0"/>
              </a:rPr>
              <a:t> = </a:t>
            </a:r>
            <a:r>
              <a:rPr lang="en-US" b="1" dirty="0" err="1">
                <a:solidFill>
                  <a:srgbClr val="6A3E3E"/>
                </a:solidFill>
                <a:latin typeface="Consolas" charset="0"/>
                <a:ea typeface="Consolas" charset="0"/>
                <a:cs typeface="Consolas" charset="0"/>
              </a:rPr>
              <a:t>sc</a:t>
            </a:r>
            <a:r>
              <a:rPr lang="en-US" b="1" dirty="0" err="1">
                <a:solidFill>
                  <a:srgbClr val="000000"/>
                </a:solidFill>
                <a:latin typeface="Consolas" charset="0"/>
                <a:ea typeface="Consolas" charset="0"/>
                <a:cs typeface="Consolas" charset="0"/>
              </a:rPr>
              <a:t>.nextInt</a:t>
            </a:r>
            <a:r>
              <a:rPr lang="en-US" b="1" dirty="0" smtClean="0">
                <a:solidFill>
                  <a:srgbClr val="000000"/>
                </a:solidFill>
                <a:latin typeface="Consolas" charset="0"/>
                <a:ea typeface="Consolas" charset="0"/>
                <a:cs typeface="Consolas" charset="0"/>
              </a:rPr>
              <a:t>();</a:t>
            </a:r>
          </a:p>
          <a:p>
            <a:pPr>
              <a:tabLst>
                <a:tab pos="1328738" algn="l"/>
              </a:tabLst>
            </a:pPr>
            <a:r>
              <a:rPr lang="en-US" dirty="0" smtClean="0">
                <a:solidFill>
                  <a:srgbClr val="000000"/>
                </a:solidFill>
                <a:latin typeface="Consolas" charset="0"/>
                <a:ea typeface="Consolas" charset="0"/>
                <a:cs typeface="Consolas" charset="0"/>
              </a:rPr>
              <a:t>	</a:t>
            </a:r>
            <a:r>
              <a:rPr lang="en-US" dirty="0" err="1" smtClean="0">
                <a:solidFill>
                  <a:srgbClr val="6A3E3E"/>
                </a:solidFill>
                <a:latin typeface="Consolas" charset="0"/>
                <a:ea typeface="Consolas" charset="0"/>
                <a:cs typeface="Consolas" charset="0"/>
              </a:rPr>
              <a:t>sc</a:t>
            </a:r>
            <a:r>
              <a:rPr lang="en-US" dirty="0" err="1" smtClean="0">
                <a:solidFill>
                  <a:srgbClr val="000000"/>
                </a:solidFill>
                <a:latin typeface="Consolas" charset="0"/>
                <a:ea typeface="Consolas" charset="0"/>
                <a:cs typeface="Consolas" charset="0"/>
              </a:rPr>
              <a:t>.nextLine</a:t>
            </a:r>
            <a:r>
              <a:rPr lang="en-US" dirty="0" smtClean="0">
                <a:solidFill>
                  <a:srgbClr val="000000"/>
                </a:solidFill>
                <a:latin typeface="Consolas" charset="0"/>
                <a:ea typeface="Consolas" charset="0"/>
                <a:cs typeface="Consolas" charset="0"/>
              </a:rPr>
              <a:t>();</a:t>
            </a:r>
          </a:p>
          <a:p>
            <a:pPr>
              <a:tabLst>
                <a:tab pos="1328738" algn="l"/>
              </a:tabLst>
            </a:pPr>
            <a:endParaRPr lang="en-US" dirty="0">
              <a:latin typeface="Consolas" charset="0"/>
              <a:ea typeface="Consolas" charset="0"/>
              <a:cs typeface="Consolas" charset="0"/>
            </a:endParaRPr>
          </a:p>
          <a:p>
            <a:pPr>
              <a:tabLst>
                <a:tab pos="1328738" algn="l"/>
              </a:tabLst>
            </a:pP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initializeMassMapping</a:t>
            </a:r>
            <a:r>
              <a:rPr lang="en-US" dirty="0">
                <a:solidFill>
                  <a:srgbClr val="000000"/>
                </a:solidFill>
                <a:latin typeface="Consolas" charset="0"/>
                <a:ea typeface="Consolas" charset="0"/>
                <a:cs typeface="Consolas" charset="0"/>
              </a:rPr>
              <a:t>(</a:t>
            </a:r>
            <a:r>
              <a:rPr lang="en-US" dirty="0" err="1">
                <a:solidFill>
                  <a:srgbClr val="6A3E3E"/>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a:t>
            </a:r>
            <a:r>
              <a:rPr lang="en-US" dirty="0">
                <a:solidFill>
                  <a:srgbClr val="6A3E3E"/>
                </a:solidFill>
                <a:latin typeface="Consolas" charset="0"/>
                <a:ea typeface="Consolas" charset="0"/>
                <a:cs typeface="Consolas" charset="0"/>
              </a:rPr>
              <a:t>n</a:t>
            </a:r>
            <a:r>
              <a:rPr lang="en-US" dirty="0" smtClean="0">
                <a:solidFill>
                  <a:srgbClr val="000000"/>
                </a:solidFill>
                <a:latin typeface="Consolas" charset="0"/>
                <a:ea typeface="Consolas" charset="0"/>
                <a:cs typeface="Consolas" charset="0"/>
              </a:rPr>
              <a:t>); </a:t>
            </a:r>
            <a:r>
              <a:rPr lang="en-US" b="1" dirty="0" smtClean="0">
                <a:solidFill>
                  <a:srgbClr val="00B050"/>
                </a:solidFill>
                <a:latin typeface="Consolas" charset="0"/>
                <a:ea typeface="Consolas" charset="0"/>
                <a:cs typeface="Consolas" charset="0"/>
              </a:rPr>
              <a:t>//implement it </a:t>
            </a:r>
            <a:r>
              <a:rPr lang="en-US" b="1" dirty="0" smtClean="0">
                <a:solidFill>
                  <a:srgbClr val="00B050"/>
                </a:solidFill>
                <a:latin typeface="Consolas" charset="0"/>
                <a:ea typeface="Consolas" charset="0"/>
                <a:cs typeface="Consolas" charset="0"/>
                <a:sym typeface="Wingdings"/>
              </a:rPr>
              <a:t></a:t>
            </a:r>
            <a:endParaRPr lang="en-US" dirty="0">
              <a:solidFill>
                <a:srgbClr val="000000"/>
              </a:solidFill>
              <a:latin typeface="Consolas" charset="0"/>
              <a:ea typeface="Consolas" charset="0"/>
              <a:cs typeface="Consolas" charset="0"/>
            </a:endParaRPr>
          </a:p>
          <a:p>
            <a:pPr>
              <a:tabLst>
                <a:tab pos="1328738" algn="l"/>
              </a:tabLst>
            </a:pPr>
            <a:endParaRPr lang="en-US" dirty="0">
              <a:latin typeface="Consolas" charset="0"/>
              <a:ea typeface="Consolas" charset="0"/>
              <a:cs typeface="Consolas" charset="0"/>
            </a:endParaRPr>
          </a:p>
          <a:p>
            <a:pPr>
              <a:tabLst>
                <a:tab pos="1328738" algn="l"/>
              </a:tabLst>
            </a:pPr>
            <a:r>
              <a:rPr lang="en-US" dirty="0">
                <a:solidFill>
                  <a:srgbClr val="000000"/>
                </a:solidFill>
                <a:latin typeface="Consolas" charset="0"/>
                <a:ea typeface="Consolas" charset="0"/>
                <a:cs typeface="Consolas" charset="0"/>
              </a:rPr>
              <a:t>	String </a:t>
            </a:r>
            <a:r>
              <a:rPr lang="en-US" dirty="0" smtClean="0">
                <a:solidFill>
                  <a:srgbClr val="6A3E3E"/>
                </a:solidFill>
                <a:latin typeface="Consolas" charset="0"/>
                <a:ea typeface="Consolas" charset="0"/>
                <a:cs typeface="Consolas" charset="0"/>
              </a:rPr>
              <a:t>formula</a:t>
            </a:r>
            <a:r>
              <a:rPr lang="en-US" dirty="0" smtClean="0">
                <a:solidFill>
                  <a:srgbClr val="000000"/>
                </a:solidFill>
                <a:latin typeface="Consolas" charset="0"/>
                <a:ea typeface="Consolas" charset="0"/>
                <a:cs typeface="Consolas" charset="0"/>
              </a:rPr>
              <a:t>= </a:t>
            </a:r>
            <a:r>
              <a:rPr lang="en-US" dirty="0" err="1">
                <a:solidFill>
                  <a:srgbClr val="6A3E3E"/>
                </a:solidFill>
                <a:latin typeface="Consolas" charset="0"/>
                <a:ea typeface="Consolas" charset="0"/>
                <a:cs typeface="Consolas" charset="0"/>
              </a:rPr>
              <a:t>sc</a:t>
            </a:r>
            <a:r>
              <a:rPr lang="en-US" dirty="0" err="1">
                <a:solidFill>
                  <a:srgbClr val="000000"/>
                </a:solidFill>
                <a:latin typeface="Consolas" charset="0"/>
                <a:ea typeface="Consolas" charset="0"/>
                <a:cs typeface="Consolas" charset="0"/>
              </a:rPr>
              <a:t>.nextLine</a:t>
            </a:r>
            <a:r>
              <a:rPr lang="en-US" dirty="0">
                <a:solidFill>
                  <a:srgbClr val="000000"/>
                </a:solidFill>
                <a:latin typeface="Consolas" charset="0"/>
                <a:ea typeface="Consolas" charset="0"/>
                <a:cs typeface="Consolas" charset="0"/>
              </a:rPr>
              <a:t>();</a:t>
            </a:r>
          </a:p>
          <a:p>
            <a:pPr>
              <a:tabLst>
                <a:tab pos="1328738" algn="l"/>
              </a:tabLst>
            </a:pPr>
            <a:r>
              <a:rPr lang="en-US" dirty="0">
                <a:solidFill>
                  <a:srgbClr val="000000"/>
                </a:solidFill>
                <a:latin typeface="Consolas" charset="0"/>
                <a:ea typeface="Consolas" charset="0"/>
                <a:cs typeface="Consolas" charset="0"/>
              </a:rPr>
              <a:t>		</a:t>
            </a:r>
          </a:p>
          <a:p>
            <a:pPr>
              <a:tabLst>
                <a:tab pos="1328738" algn="l"/>
              </a:tabLst>
            </a:pP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processInput</a:t>
            </a:r>
            <a:r>
              <a:rPr lang="en-US" dirty="0">
                <a:solidFill>
                  <a:srgbClr val="000000"/>
                </a:solidFill>
                <a:latin typeface="Consolas" charset="0"/>
                <a:ea typeface="Consolas" charset="0"/>
                <a:cs typeface="Consolas" charset="0"/>
              </a:rPr>
              <a:t>(</a:t>
            </a:r>
            <a:r>
              <a:rPr lang="en-US" dirty="0">
                <a:solidFill>
                  <a:srgbClr val="6A3E3E"/>
                </a:solidFill>
                <a:latin typeface="Consolas" charset="0"/>
                <a:ea typeface="Consolas" charset="0"/>
                <a:cs typeface="Consolas" charset="0"/>
              </a:rPr>
              <a:t>formula</a:t>
            </a:r>
            <a:r>
              <a:rPr lang="en-US" dirty="0">
                <a:solidFill>
                  <a:srgbClr val="000000"/>
                </a:solidFill>
                <a:latin typeface="Consolas" charset="0"/>
                <a:ea typeface="Consolas" charset="0"/>
                <a:cs typeface="Consolas" charset="0"/>
              </a:rPr>
              <a:t>);</a:t>
            </a:r>
          </a:p>
          <a:p>
            <a:pPr>
              <a:tabLst>
                <a:tab pos="1328738" algn="l"/>
              </a:tabLst>
            </a:pPr>
            <a:endParaRPr lang="en-US" dirty="0">
              <a:latin typeface="Consolas" charset="0"/>
              <a:ea typeface="Consolas" charset="0"/>
              <a:cs typeface="Consolas" charset="0"/>
            </a:endParaRPr>
          </a:p>
          <a:p>
            <a:pPr>
              <a:tabLst>
                <a:tab pos="1328738" algn="l"/>
              </a:tabLst>
            </a:pPr>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total</a:t>
            </a:r>
            <a:r>
              <a:rPr lang="en-US" b="1" dirty="0">
                <a:solidFill>
                  <a:srgbClr val="000000"/>
                </a:solidFill>
                <a:latin typeface="Consolas" charset="0"/>
                <a:ea typeface="Consolas" charset="0"/>
                <a:cs typeface="Consolas" charset="0"/>
              </a:rPr>
              <a:t> = accumulate</a:t>
            </a:r>
            <a:r>
              <a:rPr lang="en-US" b="1" dirty="0" smtClean="0">
                <a:solidFill>
                  <a:srgbClr val="000000"/>
                </a:solidFill>
                <a:latin typeface="Consolas" charset="0"/>
                <a:ea typeface="Consolas" charset="0"/>
                <a:cs typeface="Consolas" charset="0"/>
              </a:rPr>
              <a:t>(); </a:t>
            </a:r>
            <a:r>
              <a:rPr lang="en-US" b="1" dirty="0" smtClean="0">
                <a:solidFill>
                  <a:srgbClr val="00B050"/>
                </a:solidFill>
                <a:latin typeface="Consolas" charset="0"/>
                <a:ea typeface="Consolas" charset="0"/>
                <a:cs typeface="Consolas" charset="0"/>
              </a:rPr>
              <a:t>//will be defined later</a:t>
            </a:r>
            <a:endParaRPr lang="en-US" b="1" dirty="0">
              <a:solidFill>
                <a:srgbClr val="00B050"/>
              </a:solidFill>
              <a:latin typeface="Consolas" charset="0"/>
              <a:ea typeface="Consolas" charset="0"/>
              <a:cs typeface="Consolas" charset="0"/>
            </a:endParaRPr>
          </a:p>
          <a:p>
            <a:pPr>
              <a:tabLst>
                <a:tab pos="1328738" algn="l"/>
              </a:tabLst>
            </a:pPr>
            <a:endParaRPr lang="en-US" dirty="0">
              <a:latin typeface="Consolas" charset="0"/>
              <a:ea typeface="Consolas" charset="0"/>
              <a:cs typeface="Consolas" charset="0"/>
            </a:endParaRPr>
          </a:p>
          <a:p>
            <a:pPr>
              <a:tabLst>
                <a:tab pos="1328738" algn="l"/>
              </a:tabLst>
            </a:pP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System.</a:t>
            </a:r>
            <a:r>
              <a:rPr lang="en-US" b="1" i="1" dirty="0" err="1">
                <a:solidFill>
                  <a:srgbClr val="0000C0"/>
                </a:solidFill>
                <a:latin typeface="Consolas" charset="0"/>
                <a:ea typeface="Consolas" charset="0"/>
                <a:cs typeface="Consolas" charset="0"/>
              </a:rPr>
              <a:t>out</a:t>
            </a:r>
            <a:r>
              <a:rPr lang="en-US" b="1" i="1" dirty="0" err="1">
                <a:solidFill>
                  <a:srgbClr val="000000"/>
                </a:solidFill>
                <a:latin typeface="Consolas" charset="0"/>
                <a:ea typeface="Consolas" charset="0"/>
                <a:cs typeface="Consolas" charset="0"/>
              </a:rPr>
              <a:t>.println</a:t>
            </a:r>
            <a:r>
              <a:rPr lang="en-US" b="1" i="1" dirty="0">
                <a:solidFill>
                  <a:srgbClr val="000000"/>
                </a:solidFill>
                <a:latin typeface="Consolas" charset="0"/>
                <a:ea typeface="Consolas" charset="0"/>
                <a:cs typeface="Consolas" charset="0"/>
              </a:rPr>
              <a:t>(</a:t>
            </a:r>
            <a:r>
              <a:rPr lang="en-US" b="1" i="1" dirty="0">
                <a:solidFill>
                  <a:srgbClr val="6A3E3E"/>
                </a:solidFill>
                <a:latin typeface="Consolas" charset="0"/>
                <a:ea typeface="Consolas" charset="0"/>
                <a:cs typeface="Consolas" charset="0"/>
              </a:rPr>
              <a:t>total</a:t>
            </a:r>
            <a:r>
              <a:rPr lang="en-US" b="1" i="1" dirty="0">
                <a:solidFill>
                  <a:srgbClr val="000000"/>
                </a:solidFill>
                <a:latin typeface="Consolas" charset="0"/>
                <a:ea typeface="Consolas" charset="0"/>
                <a:cs typeface="Consolas" charset="0"/>
              </a:rPr>
              <a:t>);</a:t>
            </a:r>
          </a:p>
          <a:p>
            <a:pPr>
              <a:tabLst>
                <a:tab pos="1328738" algn="l"/>
              </a:tabLst>
            </a:pPr>
            <a:endParaRPr lang="en-US" dirty="0">
              <a:latin typeface="Consolas" charset="0"/>
              <a:ea typeface="Consolas" charset="0"/>
              <a:cs typeface="Consolas" charset="0"/>
            </a:endParaRPr>
          </a:p>
          <a:p>
            <a:pPr>
              <a:tabLst>
                <a:tab pos="1328738" algn="l"/>
              </a:tabLst>
            </a:pPr>
            <a:r>
              <a:rPr lang="en-US" dirty="0">
                <a:solidFill>
                  <a:srgbClr val="000000"/>
                </a:solidFill>
                <a:latin typeface="Consolas" charset="0"/>
                <a:ea typeface="Consolas" charset="0"/>
                <a:cs typeface="Consolas" charset="0"/>
              </a:rPr>
              <a:t>	</a:t>
            </a:r>
            <a:r>
              <a:rPr lang="en-US" dirty="0" err="1">
                <a:solidFill>
                  <a:srgbClr val="6A3E3E"/>
                </a:solidFill>
                <a:latin typeface="Consolas" charset="0"/>
                <a:ea typeface="Consolas" charset="0"/>
                <a:cs typeface="Consolas" charset="0"/>
              </a:rPr>
              <a:t>sc</a:t>
            </a:r>
            <a:r>
              <a:rPr lang="en-US" dirty="0" err="1">
                <a:solidFill>
                  <a:srgbClr val="000000"/>
                </a:solidFill>
                <a:latin typeface="Consolas" charset="0"/>
                <a:ea typeface="Consolas" charset="0"/>
                <a:cs typeface="Consolas" charset="0"/>
              </a:rPr>
              <a:t>.close</a:t>
            </a:r>
            <a:r>
              <a:rPr lang="en-US"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39</a:t>
            </a:fld>
            <a:endParaRPr lang="en-US"/>
          </a:p>
        </p:txBody>
      </p:sp>
    </p:spTree>
    <p:extLst>
      <p:ext uri="{BB962C8B-B14F-4D97-AF65-F5344CB8AC3E}">
        <p14:creationId xmlns:p14="http://schemas.microsoft.com/office/powerpoint/2010/main" val="156939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2937799" y="491447"/>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smtClean="0">
                <a:solidFill>
                  <a:srgbClr val="000000"/>
                </a:solidFill>
                <a:uFill>
                  <a:solidFill>
                    <a:srgbClr val="FFFFFF"/>
                  </a:solidFill>
                </a:uFill>
                <a:latin typeface="Gill Sans MT"/>
              </a:rPr>
              <a:t>Interface </a:t>
            </a:r>
            <a:r>
              <a:rPr lang="en-US" sz="2400" b="1" strike="noStrike" spc="-1" dirty="0" smtClean="0">
                <a:solidFill>
                  <a:schemeClr val="accent1"/>
                </a:solidFill>
                <a:uFill>
                  <a:solidFill>
                    <a:srgbClr val="FFFFFF"/>
                  </a:solidFill>
                </a:uFill>
                <a:latin typeface="Gill Sans MT"/>
              </a:rPr>
              <a:t>Queue&lt;E&gt;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2856351" y="1020953"/>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&lt;&lt;interface&gt;&gt; Queue&lt;E&gt;</a:t>
            </a:r>
            <a:endParaRPr lang="en-US" dirty="0"/>
          </a:p>
        </p:txBody>
      </p:sp>
      <p:sp>
        <p:nvSpPr>
          <p:cNvPr id="67" name="Rectangle 66"/>
          <p:cNvSpPr/>
          <p:nvPr/>
        </p:nvSpPr>
        <p:spPr>
          <a:xfrm>
            <a:off x="2856352" y="1398009"/>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//see Java API</a:t>
            </a:r>
          </a:p>
        </p:txBody>
      </p:sp>
      <p:sp>
        <p:nvSpPr>
          <p:cNvPr id="68" name="Rectangle 3"/>
          <p:cNvSpPr/>
          <p:nvPr/>
        </p:nvSpPr>
        <p:spPr>
          <a:xfrm>
            <a:off x="2856350" y="2120900"/>
            <a:ext cx="3252217" cy="1510183"/>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add(E) : </a:t>
            </a:r>
            <a:r>
              <a:rPr lang="en-US" dirty="0" err="1" smtClean="0"/>
              <a:t>boolean</a:t>
            </a:r>
            <a:endParaRPr lang="en-US" dirty="0" smtClean="0"/>
          </a:p>
          <a:p>
            <a:pPr algn="just">
              <a:tabLst>
                <a:tab pos="287338" algn="l"/>
              </a:tabLst>
            </a:pPr>
            <a:r>
              <a:rPr lang="en-US" dirty="0" smtClean="0"/>
              <a:t>+	peek() : E</a:t>
            </a:r>
          </a:p>
          <a:p>
            <a:pPr algn="just">
              <a:tabLst>
                <a:tab pos="287338" algn="l"/>
              </a:tabLst>
            </a:pPr>
            <a:r>
              <a:rPr lang="en-US" dirty="0" smtClean="0"/>
              <a:t>+	poll() : E</a:t>
            </a:r>
          </a:p>
          <a:p>
            <a:pPr algn="just">
              <a:tabLst>
                <a:tab pos="287338" algn="l"/>
              </a:tabLst>
            </a:pPr>
            <a:r>
              <a:rPr lang="is-IS" dirty="0" smtClean="0"/>
              <a:t>…</a:t>
            </a:r>
            <a:endParaRPr lang="en-US" dirty="0" smtClean="0"/>
          </a:p>
        </p:txBody>
      </p:sp>
      <p:cxnSp>
        <p:nvCxnSpPr>
          <p:cNvPr id="4" name="Straight Arrow Connector 3"/>
          <p:cNvCxnSpPr/>
          <p:nvPr/>
        </p:nvCxnSpPr>
        <p:spPr>
          <a:xfrm flipH="1">
            <a:off x="1091380" y="5626905"/>
            <a:ext cx="70398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4099809" y="5694746"/>
            <a:ext cx="1023037" cy="461665"/>
          </a:xfrm>
          <a:prstGeom prst="rect">
            <a:avLst/>
          </a:prstGeom>
          <a:noFill/>
        </p:spPr>
        <p:txBody>
          <a:bodyPr wrap="none" rtlCol="0">
            <a:spAutoFit/>
          </a:bodyPr>
          <a:lstStyle/>
          <a:p>
            <a:r>
              <a:rPr lang="en-US" sz="2400" dirty="0" smtClean="0"/>
              <a:t>Queue</a:t>
            </a:r>
            <a:endParaRPr lang="en-US" dirty="0"/>
          </a:p>
        </p:txBody>
      </p:sp>
      <p:sp>
        <p:nvSpPr>
          <p:cNvPr id="6" name="Oval 5"/>
          <p:cNvSpPr/>
          <p:nvPr/>
        </p:nvSpPr>
        <p:spPr>
          <a:xfrm>
            <a:off x="835742" y="1868129"/>
            <a:ext cx="1426782" cy="103238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add(E)</a:t>
            </a:r>
            <a:endParaRPr lang="en-US" dirty="0"/>
          </a:p>
        </p:txBody>
      </p:sp>
      <p:sp>
        <p:nvSpPr>
          <p:cNvPr id="7" name="Rectangle 6"/>
          <p:cNvSpPr/>
          <p:nvPr/>
        </p:nvSpPr>
        <p:spPr>
          <a:xfrm>
            <a:off x="5982931" y="4730615"/>
            <a:ext cx="722669"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35511"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344995"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54479"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63963"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73447" y="4730615"/>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4</a:t>
            </a:fld>
            <a:endParaRPr lang="en-US"/>
          </a:p>
        </p:txBody>
      </p:sp>
    </p:spTree>
    <p:extLst>
      <p:ext uri="{BB962C8B-B14F-4D97-AF65-F5344CB8AC3E}">
        <p14:creationId xmlns:p14="http://schemas.microsoft.com/office/powerpoint/2010/main" val="64538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8780" y="245125"/>
            <a:ext cx="7048005" cy="1754326"/>
          </a:xfrm>
          <a:prstGeom prst="rect">
            <a:avLst/>
          </a:prstGeom>
        </p:spPr>
        <p:txBody>
          <a:bodyPr wrap="square">
            <a:spAutoFit/>
          </a:bodyPr>
          <a:lstStyle/>
          <a:p>
            <a:endParaRPr lang="en-US" dirty="0">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private</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void</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processInput</a:t>
            </a:r>
            <a:r>
              <a:rPr lang="en-US" b="1" dirty="0">
                <a:solidFill>
                  <a:srgbClr val="000000"/>
                </a:solidFill>
                <a:latin typeface="Consolas" charset="0"/>
                <a:ea typeface="Consolas" charset="0"/>
                <a:cs typeface="Consolas" charset="0"/>
              </a:rPr>
              <a:t>(</a:t>
            </a:r>
            <a:r>
              <a:rPr lang="en-US" b="1" dirty="0">
                <a:solidFill>
                  <a:srgbClr val="7F0055"/>
                </a:solidFill>
                <a:latin typeface="Consolas" charset="0"/>
                <a:ea typeface="Consolas" charset="0"/>
                <a:cs typeface="Consolas" charset="0"/>
              </a:rPr>
              <a:t>char</a:t>
            </a:r>
            <a:r>
              <a:rPr lang="en-US" b="1" dirty="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formula</a:t>
            </a:r>
            <a:r>
              <a:rPr lang="en-US" b="1" dirty="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for</a:t>
            </a:r>
            <a:r>
              <a:rPr lang="en-US" b="1" dirty="0" smtClean="0">
                <a:solidFill>
                  <a:srgbClr val="000000"/>
                </a:solidFill>
                <a:latin typeface="Consolas" charset="0"/>
                <a:ea typeface="Consolas" charset="0"/>
                <a:cs typeface="Consolas" charset="0"/>
              </a:rPr>
              <a:t> </a:t>
            </a:r>
            <a:r>
              <a:rPr lang="en-US" b="1" dirty="0">
                <a:solidFill>
                  <a:srgbClr val="000000"/>
                </a:solidFill>
                <a:latin typeface="Consolas" charset="0"/>
                <a:ea typeface="Consolas" charset="0"/>
                <a:cs typeface="Consolas" charset="0"/>
              </a:rPr>
              <a:t>(</a:t>
            </a:r>
            <a:r>
              <a:rPr lang="en-US" b="1" dirty="0">
                <a:solidFill>
                  <a:srgbClr val="7F0055"/>
                </a:solidFill>
                <a:latin typeface="Consolas" charset="0"/>
                <a:ea typeface="Consolas" charset="0"/>
                <a:cs typeface="Consolas" charset="0"/>
              </a:rPr>
              <a:t>char</a:t>
            </a:r>
            <a:r>
              <a:rPr lang="en-US" b="1" dirty="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c</a:t>
            </a:r>
            <a:r>
              <a:rPr lang="en-US" b="1" dirty="0">
                <a:solidFill>
                  <a:srgbClr val="000000"/>
                </a:solidFill>
                <a:latin typeface="Consolas" charset="0"/>
                <a:ea typeface="Consolas" charset="0"/>
                <a:cs typeface="Consolas" charset="0"/>
              </a:rPr>
              <a:t> : </a:t>
            </a:r>
            <a:r>
              <a:rPr lang="en-US" b="1" dirty="0">
                <a:solidFill>
                  <a:srgbClr val="6A3E3E"/>
                </a:solidFill>
                <a:latin typeface="Consolas" charset="0"/>
                <a:ea typeface="Consolas" charset="0"/>
                <a:cs typeface="Consolas" charset="0"/>
              </a:rPr>
              <a:t>formula</a:t>
            </a:r>
            <a:r>
              <a:rPr lang="en-US" b="1" dirty="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//what should I do???</a:t>
            </a:r>
          </a:p>
          <a:p>
            <a:r>
              <a:rPr lang="en-US" dirty="0">
                <a:solidFill>
                  <a:srgbClr val="000000"/>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   }</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p>
        </p:txBody>
      </p:sp>
      <p:sp>
        <p:nvSpPr>
          <p:cNvPr id="4" name="TextBox 3"/>
          <p:cNvSpPr txBox="1"/>
          <p:nvPr/>
        </p:nvSpPr>
        <p:spPr>
          <a:xfrm>
            <a:off x="456144" y="2410172"/>
            <a:ext cx="3523144" cy="369332"/>
          </a:xfrm>
          <a:prstGeom prst="rect">
            <a:avLst/>
          </a:prstGeom>
          <a:noFill/>
        </p:spPr>
        <p:txBody>
          <a:bodyPr wrap="none" rtlCol="0">
            <a:spAutoFit/>
          </a:bodyPr>
          <a:lstStyle/>
          <a:p>
            <a:r>
              <a:rPr lang="en-US" dirty="0" smtClean="0">
                <a:latin typeface="+mj-lt"/>
              </a:rPr>
              <a:t>Next character can be one of these:</a:t>
            </a:r>
            <a:endParaRPr lang="en-US" dirty="0">
              <a:latin typeface="+mj-lt"/>
            </a:endParaRPr>
          </a:p>
        </p:txBody>
      </p:sp>
      <p:sp>
        <p:nvSpPr>
          <p:cNvPr id="5" name="Rectangle 4"/>
          <p:cNvSpPr/>
          <p:nvPr/>
        </p:nvSpPr>
        <p:spPr>
          <a:xfrm>
            <a:off x="456144" y="3059461"/>
            <a:ext cx="5225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13" name="Rectangle 12"/>
          <p:cNvSpPr/>
          <p:nvPr/>
        </p:nvSpPr>
        <p:spPr>
          <a:xfrm>
            <a:off x="456144" y="3770002"/>
            <a:ext cx="5225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t>
            </a:r>
            <a:endParaRPr lang="en-US" dirty="0"/>
          </a:p>
        </p:txBody>
      </p:sp>
      <p:sp>
        <p:nvSpPr>
          <p:cNvPr id="14" name="Rectangle 13"/>
          <p:cNvSpPr/>
          <p:nvPr/>
        </p:nvSpPr>
        <p:spPr>
          <a:xfrm>
            <a:off x="456144" y="4480543"/>
            <a:ext cx="5225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5" name="Rectangle 14"/>
          <p:cNvSpPr/>
          <p:nvPr/>
        </p:nvSpPr>
        <p:spPr>
          <a:xfrm>
            <a:off x="456144" y="5191084"/>
            <a:ext cx="5225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6" name="Rectangle 5"/>
          <p:cNvSpPr/>
          <p:nvPr/>
        </p:nvSpPr>
        <p:spPr>
          <a:xfrm>
            <a:off x="978658" y="3059461"/>
            <a:ext cx="3230088" cy="52251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Open Bracket</a:t>
            </a:r>
            <a:endParaRPr lang="en-US"/>
          </a:p>
        </p:txBody>
      </p:sp>
      <p:sp>
        <p:nvSpPr>
          <p:cNvPr id="17" name="Rectangle 16"/>
          <p:cNvSpPr/>
          <p:nvPr/>
        </p:nvSpPr>
        <p:spPr>
          <a:xfrm>
            <a:off x="978658" y="3770002"/>
            <a:ext cx="3230088" cy="52251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Close Bracket</a:t>
            </a:r>
            <a:endParaRPr lang="en-US" dirty="0"/>
          </a:p>
        </p:txBody>
      </p:sp>
      <p:sp>
        <p:nvSpPr>
          <p:cNvPr id="18" name="Rectangle 17"/>
          <p:cNvSpPr/>
          <p:nvPr/>
        </p:nvSpPr>
        <p:spPr>
          <a:xfrm>
            <a:off x="951939" y="4480543"/>
            <a:ext cx="3256807" cy="52251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Atom Name</a:t>
            </a:r>
            <a:endParaRPr lang="en-US" dirty="0"/>
          </a:p>
        </p:txBody>
      </p:sp>
      <p:sp>
        <p:nvSpPr>
          <p:cNvPr id="19" name="Rectangle 18"/>
          <p:cNvSpPr/>
          <p:nvPr/>
        </p:nvSpPr>
        <p:spPr>
          <a:xfrm>
            <a:off x="978658" y="5193640"/>
            <a:ext cx="3230088" cy="52251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Number of atoms (or molecules)</a:t>
            </a:r>
            <a:endParaRPr lang="en-US" dirty="0"/>
          </a:p>
        </p:txBody>
      </p:sp>
      <p:sp>
        <p:nvSpPr>
          <p:cNvPr id="20" name="TextBox 19"/>
          <p:cNvSpPr txBox="1"/>
          <p:nvPr/>
        </p:nvSpPr>
        <p:spPr>
          <a:xfrm>
            <a:off x="4759895" y="2410172"/>
            <a:ext cx="3864263" cy="369332"/>
          </a:xfrm>
          <a:prstGeom prst="rect">
            <a:avLst/>
          </a:prstGeom>
          <a:noFill/>
        </p:spPr>
        <p:txBody>
          <a:bodyPr wrap="none" rtlCol="0">
            <a:spAutoFit/>
          </a:bodyPr>
          <a:lstStyle/>
          <a:p>
            <a:r>
              <a:rPr lang="en-US" dirty="0" smtClean="0">
                <a:latin typeface="+mj-lt"/>
              </a:rPr>
              <a:t>What you should do if you encounter it:</a:t>
            </a:r>
            <a:endParaRPr lang="en-US" dirty="0">
              <a:latin typeface="+mj-lt"/>
            </a:endParaRPr>
          </a:p>
        </p:txBody>
      </p:sp>
      <p:sp>
        <p:nvSpPr>
          <p:cNvPr id="21" name="Rectangle 20"/>
          <p:cNvSpPr/>
          <p:nvPr/>
        </p:nvSpPr>
        <p:spPr>
          <a:xfrm>
            <a:off x="5076982" y="3059461"/>
            <a:ext cx="3230088" cy="522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 New </a:t>
            </a:r>
            <a:r>
              <a:rPr lang="en-US" smtClean="0"/>
              <a:t>“Session”</a:t>
            </a:r>
            <a:endParaRPr lang="en-US"/>
          </a:p>
        </p:txBody>
      </p:sp>
      <p:sp>
        <p:nvSpPr>
          <p:cNvPr id="24" name="Rectangle 23"/>
          <p:cNvSpPr/>
          <p:nvPr/>
        </p:nvSpPr>
        <p:spPr>
          <a:xfrm>
            <a:off x="5076982" y="3770002"/>
            <a:ext cx="3230088" cy="522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Accumulate Current “Session”</a:t>
            </a:r>
            <a:endParaRPr lang="en-US" dirty="0"/>
          </a:p>
        </p:txBody>
      </p:sp>
      <p:sp>
        <p:nvSpPr>
          <p:cNvPr id="25" name="Rectangle 24"/>
          <p:cNvSpPr/>
          <p:nvPr/>
        </p:nvSpPr>
        <p:spPr>
          <a:xfrm>
            <a:off x="5076982" y="4480543"/>
            <a:ext cx="3230088" cy="522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Push Its Mass</a:t>
            </a:r>
            <a:endParaRPr lang="en-US" dirty="0"/>
          </a:p>
        </p:txBody>
      </p:sp>
      <p:sp>
        <p:nvSpPr>
          <p:cNvPr id="26" name="Rectangle 25"/>
          <p:cNvSpPr/>
          <p:nvPr/>
        </p:nvSpPr>
        <p:spPr>
          <a:xfrm>
            <a:off x="5076982" y="5191084"/>
            <a:ext cx="3230088" cy="522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Multiply Top of The Stack by n</a:t>
            </a:r>
            <a:endParaRPr lang="en-US" dirty="0"/>
          </a:p>
        </p:txBody>
      </p:sp>
      <p:sp>
        <p:nvSpPr>
          <p:cNvPr id="2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40</a:t>
            </a:fld>
            <a:endParaRPr lang="en-US"/>
          </a:p>
        </p:txBody>
      </p:sp>
    </p:spTree>
    <p:extLst>
      <p:ext uri="{BB962C8B-B14F-4D97-AF65-F5344CB8AC3E}">
        <p14:creationId xmlns:p14="http://schemas.microsoft.com/office/powerpoint/2010/main" val="134362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3" grpId="0" animBg="1"/>
      <p:bldP spid="14" grpId="0" animBg="1"/>
      <p:bldP spid="15" grpId="0" animBg="1"/>
      <p:bldP spid="6" grpId="0" animBg="1"/>
      <p:bldP spid="17" grpId="0" animBg="1"/>
      <p:bldP spid="18" grpId="0" animBg="1"/>
      <p:bldP spid="19" grpId="0" animBg="1"/>
      <p:bldP spid="20" grpId="0"/>
      <p:bldP spid="21" grpId="0" animBg="1"/>
      <p:bldP spid="24" grpId="0" animBg="1"/>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01139"/>
            <a:ext cx="10616540" cy="4801314"/>
          </a:xfrm>
          <a:prstGeom prst="rect">
            <a:avLst/>
          </a:prstGeom>
        </p:spPr>
        <p:txBody>
          <a:bodyPr wrap="square">
            <a:spAutoFit/>
          </a:bodyPr>
          <a:lstStyle/>
          <a:p>
            <a:r>
              <a:rPr lang="en-US"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private</a:t>
            </a:r>
            <a:r>
              <a:rPr lang="en-US" b="1"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void</a:t>
            </a:r>
            <a:r>
              <a:rPr lang="en-US" b="1" dirty="0" smtClean="0">
                <a:solidFill>
                  <a:srgbClr val="000000"/>
                </a:solidFill>
                <a:latin typeface="Consolas" charset="0"/>
                <a:ea typeface="Consolas" charset="0"/>
                <a:cs typeface="Consolas" charset="0"/>
              </a:rPr>
              <a:t> </a:t>
            </a:r>
            <a:r>
              <a:rPr lang="en-US" b="1" dirty="0" err="1" smtClean="0">
                <a:solidFill>
                  <a:srgbClr val="000000"/>
                </a:solidFill>
                <a:latin typeface="Consolas" charset="0"/>
                <a:ea typeface="Consolas" charset="0"/>
                <a:cs typeface="Consolas" charset="0"/>
              </a:rPr>
              <a:t>processInput</a:t>
            </a:r>
            <a:r>
              <a:rPr lang="en-US" b="1" dirty="0" smtClean="0">
                <a:solidFill>
                  <a:srgbClr val="000000"/>
                </a:solidFill>
                <a:latin typeface="Consolas" charset="0"/>
                <a:ea typeface="Consolas" charset="0"/>
                <a:cs typeface="Consolas" charset="0"/>
              </a:rPr>
              <a:t>(</a:t>
            </a:r>
            <a:r>
              <a:rPr lang="en-US" b="1" dirty="0" smtClean="0">
                <a:solidFill>
                  <a:srgbClr val="7F0055"/>
                </a:solidFill>
                <a:latin typeface="Consolas" charset="0"/>
                <a:ea typeface="Consolas" charset="0"/>
                <a:cs typeface="Consolas" charset="0"/>
              </a:rPr>
              <a:t>String</a:t>
            </a:r>
            <a:r>
              <a:rPr lang="en-US" b="1" dirty="0" smtClean="0">
                <a:solidFill>
                  <a:srgbClr val="000000"/>
                </a:solidFill>
                <a:latin typeface="Consolas" charset="0"/>
                <a:ea typeface="Consolas" charset="0"/>
                <a:cs typeface="Consolas" charset="0"/>
              </a:rPr>
              <a:t> </a:t>
            </a:r>
            <a:r>
              <a:rPr lang="en-US" b="1" dirty="0" smtClean="0">
                <a:solidFill>
                  <a:srgbClr val="6A3E3E"/>
                </a:solidFill>
                <a:latin typeface="Consolas" charset="0"/>
                <a:ea typeface="Consolas" charset="0"/>
                <a:cs typeface="Consolas" charset="0"/>
              </a:rPr>
              <a:t>formula</a:t>
            </a:r>
            <a:r>
              <a:rPr lang="en-US" b="1" dirty="0" smtClean="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en-US" b="1" dirty="0">
                <a:solidFill>
                  <a:srgbClr val="7F0055"/>
                </a:solidFill>
                <a:latin typeface="Monaco" charset="0"/>
              </a:rPr>
              <a:t> </a:t>
            </a:r>
            <a:r>
              <a:rPr lang="en-US" b="1" dirty="0" smtClean="0">
                <a:solidFill>
                  <a:srgbClr val="7F0055"/>
                </a:solidFill>
                <a:latin typeface="Monaco" charset="0"/>
              </a:rPr>
              <a:t>  </a:t>
            </a:r>
            <a:r>
              <a:rPr lang="en-US" b="1" dirty="0" smtClean="0">
                <a:solidFill>
                  <a:srgbClr val="7F0055"/>
                </a:solidFill>
                <a:latin typeface="Consolas" charset="0"/>
                <a:ea typeface="Consolas" charset="0"/>
                <a:cs typeface="Consolas" charset="0"/>
              </a:rPr>
              <a:t>for</a:t>
            </a:r>
            <a:r>
              <a:rPr lang="en-US" b="1" dirty="0" smtClean="0">
                <a:solidFill>
                  <a:srgbClr val="000000"/>
                </a:solidFill>
                <a:latin typeface="Consolas" charset="0"/>
                <a:ea typeface="Consolas" charset="0"/>
                <a:cs typeface="Consolas" charset="0"/>
              </a:rPr>
              <a:t> (</a:t>
            </a:r>
            <a:r>
              <a:rPr lang="en-US" b="1" dirty="0" err="1" smtClean="0">
                <a:solidFill>
                  <a:srgbClr val="7F0055"/>
                </a:solidFill>
                <a:latin typeface="Consolas" charset="0"/>
                <a:ea typeface="Consolas" charset="0"/>
                <a:cs typeface="Consolas" charset="0"/>
              </a:rPr>
              <a:t>int</a:t>
            </a:r>
            <a:r>
              <a:rPr lang="en-US" b="1" dirty="0" smtClean="0">
                <a:solidFill>
                  <a:srgbClr val="000000"/>
                </a:solidFill>
                <a:latin typeface="Consolas" charset="0"/>
                <a:ea typeface="Consolas" charset="0"/>
                <a:cs typeface="Consolas" charset="0"/>
              </a:rPr>
              <a:t> </a:t>
            </a:r>
            <a:r>
              <a:rPr lang="en-US" b="1" dirty="0" err="1" smtClean="0">
                <a:solidFill>
                  <a:srgbClr val="6A3E3E"/>
                </a:solidFill>
                <a:latin typeface="Consolas" charset="0"/>
                <a:ea typeface="Consolas" charset="0"/>
                <a:cs typeface="Consolas" charset="0"/>
              </a:rPr>
              <a:t>i</a:t>
            </a:r>
            <a:r>
              <a:rPr lang="en-US" b="1" dirty="0" smtClean="0">
                <a:solidFill>
                  <a:srgbClr val="000000"/>
                </a:solidFill>
                <a:latin typeface="Consolas" charset="0"/>
                <a:ea typeface="Consolas" charset="0"/>
                <a:cs typeface="Consolas" charset="0"/>
              </a:rPr>
              <a:t> = 0; </a:t>
            </a:r>
            <a:r>
              <a:rPr lang="en-US" b="1" dirty="0" err="1" smtClean="0">
                <a:solidFill>
                  <a:srgbClr val="6A3E3E"/>
                </a:solidFill>
                <a:latin typeface="Consolas" charset="0"/>
                <a:ea typeface="Consolas" charset="0"/>
                <a:cs typeface="Consolas" charset="0"/>
              </a:rPr>
              <a:t>i</a:t>
            </a:r>
            <a:r>
              <a:rPr lang="en-US" b="1" dirty="0" smtClean="0">
                <a:solidFill>
                  <a:srgbClr val="000000"/>
                </a:solidFill>
                <a:latin typeface="Consolas" charset="0"/>
                <a:ea typeface="Consolas" charset="0"/>
                <a:cs typeface="Consolas" charset="0"/>
              </a:rPr>
              <a:t> &lt; </a:t>
            </a:r>
            <a:r>
              <a:rPr lang="en-US" b="1" dirty="0" err="1" smtClean="0">
                <a:solidFill>
                  <a:srgbClr val="6A3E3E"/>
                </a:solidFill>
                <a:latin typeface="Consolas" charset="0"/>
                <a:ea typeface="Consolas" charset="0"/>
                <a:cs typeface="Consolas" charset="0"/>
              </a:rPr>
              <a:t>formula</a:t>
            </a:r>
            <a:r>
              <a:rPr lang="en-US" b="1" dirty="0" err="1" smtClean="0">
                <a:solidFill>
                  <a:srgbClr val="000000"/>
                </a:solidFill>
                <a:latin typeface="Consolas" charset="0"/>
                <a:ea typeface="Consolas" charset="0"/>
                <a:cs typeface="Consolas" charset="0"/>
              </a:rPr>
              <a:t>.length</a:t>
            </a:r>
            <a:r>
              <a:rPr lang="en-US" b="1" dirty="0" smtClean="0">
                <a:solidFill>
                  <a:srgbClr val="000000"/>
                </a:solidFill>
                <a:latin typeface="Consolas" charset="0"/>
                <a:ea typeface="Consolas" charset="0"/>
                <a:cs typeface="Consolas" charset="0"/>
              </a:rPr>
              <a:t>(); </a:t>
            </a:r>
            <a:r>
              <a:rPr lang="en-US" b="1" dirty="0" err="1" smtClean="0">
                <a:solidFill>
                  <a:srgbClr val="6A3E3E"/>
                </a:solidFill>
                <a:latin typeface="Consolas" charset="0"/>
                <a:ea typeface="Consolas" charset="0"/>
                <a:cs typeface="Consolas" charset="0"/>
              </a:rPr>
              <a:t>i</a:t>
            </a:r>
            <a:r>
              <a:rPr lang="en-US" b="1" dirty="0" smtClean="0">
                <a:solidFill>
                  <a:srgbClr val="000000"/>
                </a:solidFill>
                <a:latin typeface="Consolas" charset="0"/>
                <a:ea typeface="Consolas" charset="0"/>
                <a:cs typeface="Consolas" charset="0"/>
              </a:rPr>
              <a:t>++) {</a:t>
            </a:r>
          </a:p>
          <a:p>
            <a:endParaRPr lang="en-US" b="1"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char</a:t>
            </a:r>
            <a:r>
              <a:rPr lang="en-US" b="1" dirty="0" smtClean="0">
                <a:solidFill>
                  <a:srgbClr val="000000"/>
                </a:solidFill>
                <a:latin typeface="Consolas" charset="0"/>
                <a:ea typeface="Consolas" charset="0"/>
                <a:cs typeface="Consolas" charset="0"/>
              </a:rPr>
              <a:t> </a:t>
            </a:r>
            <a:r>
              <a:rPr lang="en-US" b="1" dirty="0" smtClean="0">
                <a:solidFill>
                  <a:srgbClr val="6A3E3E"/>
                </a:solidFill>
                <a:latin typeface="Consolas" charset="0"/>
                <a:ea typeface="Consolas" charset="0"/>
                <a:cs typeface="Consolas" charset="0"/>
              </a:rPr>
              <a:t>c</a:t>
            </a:r>
            <a:r>
              <a:rPr lang="en-US" b="1" dirty="0" smtClean="0">
                <a:solidFill>
                  <a:srgbClr val="000000"/>
                </a:solidFill>
                <a:latin typeface="Consolas" charset="0"/>
                <a:ea typeface="Consolas" charset="0"/>
                <a:cs typeface="Consolas" charset="0"/>
              </a:rPr>
              <a:t> = </a:t>
            </a:r>
            <a:r>
              <a:rPr lang="en-US" b="1" dirty="0" err="1" smtClean="0">
                <a:solidFill>
                  <a:srgbClr val="6A3E3E"/>
                </a:solidFill>
                <a:latin typeface="Consolas" charset="0"/>
                <a:ea typeface="Consolas" charset="0"/>
                <a:cs typeface="Consolas" charset="0"/>
              </a:rPr>
              <a:t>formula</a:t>
            </a:r>
            <a:r>
              <a:rPr lang="en-US" b="1" dirty="0" err="1" smtClean="0">
                <a:solidFill>
                  <a:srgbClr val="000000"/>
                </a:solidFill>
                <a:latin typeface="Consolas" charset="0"/>
                <a:ea typeface="Consolas" charset="0"/>
                <a:cs typeface="Consolas" charset="0"/>
              </a:rPr>
              <a:t>.charAt</a:t>
            </a:r>
            <a:r>
              <a:rPr lang="en-US" b="1" dirty="0" smtClean="0">
                <a:solidFill>
                  <a:srgbClr val="000000"/>
                </a:solidFill>
                <a:latin typeface="Consolas" charset="0"/>
                <a:ea typeface="Consolas" charset="0"/>
                <a:cs typeface="Consolas" charset="0"/>
              </a:rPr>
              <a:t>(</a:t>
            </a:r>
            <a:r>
              <a:rPr lang="en-US" b="1" dirty="0" err="1" smtClean="0">
                <a:solidFill>
                  <a:srgbClr val="6A3E3E"/>
                </a:solidFill>
                <a:latin typeface="Consolas" charset="0"/>
                <a:ea typeface="Consolas" charset="0"/>
                <a:cs typeface="Consolas" charset="0"/>
              </a:rPr>
              <a:t>i</a:t>
            </a:r>
            <a:r>
              <a:rPr lang="en-US" b="1" dirty="0" smtClean="0">
                <a:solidFill>
                  <a:srgbClr val="000000"/>
                </a:solidFill>
                <a:latin typeface="Consolas" charset="0"/>
                <a:ea typeface="Consolas" charset="0"/>
                <a:cs typeface="Consolas" charset="0"/>
              </a:rPr>
              <a:t>);</a:t>
            </a:r>
          </a:p>
          <a:p>
            <a:endParaRPr lang="en-US" b="1" dirty="0" smtClean="0">
              <a:solidFill>
                <a:srgbClr val="000000"/>
              </a:solidFill>
              <a:latin typeface="Consolas" charset="0"/>
              <a:ea typeface="Consolas" charset="0"/>
              <a:cs typeface="Consolas" charset="0"/>
            </a:endParaRPr>
          </a:p>
          <a:p>
            <a:r>
              <a:rPr lang="en-US" dirty="0" smtClean="0">
                <a:solidFill>
                  <a:srgbClr val="000000"/>
                </a:solidFill>
                <a:latin typeface="Monaco" charset="0"/>
              </a:rPr>
              <a:t>		 </a:t>
            </a:r>
            <a:r>
              <a:rPr lang="en-US" b="1" dirty="0" smtClean="0">
                <a:solidFill>
                  <a:srgbClr val="7F0055"/>
                </a:solidFill>
                <a:latin typeface="Consolas" charset="0"/>
                <a:ea typeface="Consolas" charset="0"/>
                <a:cs typeface="Consolas" charset="0"/>
              </a:rPr>
              <a:t>if</a:t>
            </a:r>
            <a:r>
              <a:rPr lang="en-US" b="1" dirty="0" smtClean="0">
                <a:solidFill>
                  <a:srgbClr val="000000"/>
                </a:solidFill>
                <a:latin typeface="Consolas" charset="0"/>
                <a:ea typeface="Consolas" charset="0"/>
                <a:cs typeface="Consolas" charset="0"/>
              </a:rPr>
              <a:t> (</a:t>
            </a:r>
            <a:r>
              <a:rPr lang="en-US" b="1" dirty="0" smtClean="0">
                <a:solidFill>
                  <a:srgbClr val="6A3E3E"/>
                </a:solidFill>
                <a:latin typeface="Consolas" charset="0"/>
                <a:ea typeface="Consolas" charset="0"/>
                <a:cs typeface="Consolas" charset="0"/>
              </a:rPr>
              <a:t>c</a:t>
            </a:r>
            <a:r>
              <a:rPr lang="en-US" b="1" dirty="0" smtClean="0">
                <a:solidFill>
                  <a:srgbClr val="000000"/>
                </a:solidFill>
                <a:latin typeface="Consolas" charset="0"/>
                <a:ea typeface="Consolas" charset="0"/>
                <a:cs typeface="Consolas" charset="0"/>
              </a:rPr>
              <a:t> == </a:t>
            </a:r>
            <a:r>
              <a:rPr lang="en-US" b="1" dirty="0" smtClean="0">
                <a:solidFill>
                  <a:srgbClr val="2A00FF"/>
                </a:solidFill>
                <a:latin typeface="Consolas" charset="0"/>
                <a:ea typeface="Consolas" charset="0"/>
                <a:cs typeface="Consolas" charset="0"/>
              </a:rPr>
              <a:t>'('</a:t>
            </a:r>
            <a:r>
              <a:rPr lang="en-US" b="1" dirty="0" smtClean="0">
                <a:solidFill>
                  <a:srgbClr val="000000"/>
                </a:solidFill>
                <a:latin typeface="Consolas" charset="0"/>
                <a:ea typeface="Consolas" charset="0"/>
                <a:cs typeface="Consolas" charset="0"/>
              </a:rPr>
              <a:t>) { </a:t>
            </a:r>
            <a:r>
              <a:rPr lang="en-US" dirty="0" smtClean="0">
                <a:solidFill>
                  <a:srgbClr val="00B050"/>
                </a:solidFill>
                <a:latin typeface="Consolas" charset="0"/>
                <a:ea typeface="Consolas" charset="0"/>
                <a:cs typeface="Consolas" charset="0"/>
              </a:rPr>
              <a:t>//open bracket</a:t>
            </a:r>
            <a:endParaRPr lang="en-US" b="1"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dirty="0" err="1" smtClean="0">
                <a:solidFill>
                  <a:srgbClr val="0000C0"/>
                </a:solidFill>
                <a:latin typeface="Consolas" charset="0"/>
                <a:ea typeface="Consolas" charset="0"/>
                <a:cs typeface="Consolas" charset="0"/>
              </a:rPr>
              <a:t>results</a:t>
            </a:r>
            <a:r>
              <a:rPr lang="en-US" dirty="0" err="1" smtClean="0">
                <a:solidFill>
                  <a:srgbClr val="000000"/>
                </a:solidFill>
                <a:latin typeface="Consolas" charset="0"/>
                <a:ea typeface="Consolas" charset="0"/>
                <a:cs typeface="Consolas" charset="0"/>
              </a:rPr>
              <a:t>.push</a:t>
            </a:r>
            <a:r>
              <a:rPr lang="en-US" dirty="0" smtClean="0">
                <a:solidFill>
                  <a:srgbClr val="000000"/>
                </a:solidFill>
                <a:latin typeface="Consolas" charset="0"/>
                <a:ea typeface="Consolas" charset="0"/>
                <a:cs typeface="Consolas" charset="0"/>
              </a:rPr>
              <a:t>(-1); </a:t>
            </a:r>
            <a:r>
              <a:rPr lang="en-US" dirty="0" smtClean="0">
                <a:solidFill>
                  <a:srgbClr val="00B050"/>
                </a:solidFill>
                <a:latin typeface="Consolas" charset="0"/>
                <a:ea typeface="Consolas" charset="0"/>
                <a:cs typeface="Consolas" charset="0"/>
              </a:rPr>
              <a:t>//start a new “session”</a:t>
            </a:r>
          </a:p>
          <a:p>
            <a:r>
              <a:rPr lang="en-US" dirty="0" smtClean="0">
                <a:solidFill>
                  <a:srgbClr val="000000"/>
                </a:solidFill>
                <a:latin typeface="Consolas" charset="0"/>
                <a:ea typeface="Consolas" charset="0"/>
                <a:cs typeface="Consolas" charset="0"/>
              </a:rPr>
              <a:t>		} </a:t>
            </a:r>
            <a:r>
              <a:rPr lang="en-US" b="1" dirty="0" smtClean="0">
                <a:solidFill>
                  <a:srgbClr val="7F0055"/>
                </a:solidFill>
                <a:latin typeface="Consolas" charset="0"/>
                <a:ea typeface="Consolas" charset="0"/>
                <a:cs typeface="Consolas" charset="0"/>
              </a:rPr>
              <a:t>else</a:t>
            </a:r>
            <a:r>
              <a:rPr lang="en-US" b="1"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if</a:t>
            </a:r>
            <a:r>
              <a:rPr lang="en-US" b="1" dirty="0" smtClean="0">
                <a:solidFill>
                  <a:srgbClr val="000000"/>
                </a:solidFill>
                <a:latin typeface="Consolas" charset="0"/>
                <a:ea typeface="Consolas" charset="0"/>
                <a:cs typeface="Consolas" charset="0"/>
              </a:rPr>
              <a:t> (</a:t>
            </a:r>
            <a:r>
              <a:rPr lang="en-US" b="1" dirty="0" smtClean="0">
                <a:solidFill>
                  <a:srgbClr val="6A3E3E"/>
                </a:solidFill>
                <a:latin typeface="Consolas" charset="0"/>
                <a:ea typeface="Consolas" charset="0"/>
                <a:cs typeface="Consolas" charset="0"/>
              </a:rPr>
              <a:t>c</a:t>
            </a:r>
            <a:r>
              <a:rPr lang="en-US" b="1" dirty="0" smtClean="0">
                <a:solidFill>
                  <a:srgbClr val="000000"/>
                </a:solidFill>
                <a:latin typeface="Consolas" charset="0"/>
                <a:ea typeface="Consolas" charset="0"/>
                <a:cs typeface="Consolas" charset="0"/>
              </a:rPr>
              <a:t> == </a:t>
            </a:r>
            <a:r>
              <a:rPr lang="en-US" b="1" dirty="0" smtClean="0">
                <a:solidFill>
                  <a:srgbClr val="2A00FF"/>
                </a:solidFill>
                <a:latin typeface="Consolas" charset="0"/>
                <a:ea typeface="Consolas" charset="0"/>
                <a:cs typeface="Consolas" charset="0"/>
              </a:rPr>
              <a:t>')'</a:t>
            </a:r>
            <a:r>
              <a:rPr lang="en-US" b="1" dirty="0" smtClean="0">
                <a:solidFill>
                  <a:srgbClr val="000000"/>
                </a:solidFill>
                <a:latin typeface="Consolas" charset="0"/>
                <a:ea typeface="Consolas" charset="0"/>
                <a:cs typeface="Consolas" charset="0"/>
              </a:rPr>
              <a:t>) { </a:t>
            </a:r>
            <a:r>
              <a:rPr lang="en-US" dirty="0" smtClean="0">
                <a:solidFill>
                  <a:srgbClr val="00B050"/>
                </a:solidFill>
                <a:latin typeface="Consolas" charset="0"/>
                <a:ea typeface="Consolas" charset="0"/>
                <a:cs typeface="Consolas" charset="0"/>
              </a:rPr>
              <a:t>//close bracket</a:t>
            </a:r>
            <a:endParaRPr lang="en-US" b="1"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b="1" dirty="0" err="1" smtClean="0">
                <a:solidFill>
                  <a:srgbClr val="7F0055"/>
                </a:solidFill>
                <a:latin typeface="Consolas" charset="0"/>
                <a:ea typeface="Consolas" charset="0"/>
                <a:cs typeface="Consolas" charset="0"/>
              </a:rPr>
              <a:t>int</a:t>
            </a:r>
            <a:r>
              <a:rPr lang="en-US" b="1" dirty="0" smtClean="0">
                <a:solidFill>
                  <a:srgbClr val="000000"/>
                </a:solidFill>
                <a:latin typeface="Consolas" charset="0"/>
                <a:ea typeface="Consolas" charset="0"/>
                <a:cs typeface="Consolas" charset="0"/>
              </a:rPr>
              <a:t> </a:t>
            </a:r>
            <a:r>
              <a:rPr lang="en-US" b="1" dirty="0" smtClean="0">
                <a:solidFill>
                  <a:srgbClr val="6A3E3E"/>
                </a:solidFill>
                <a:latin typeface="Consolas" charset="0"/>
                <a:ea typeface="Consolas" charset="0"/>
                <a:cs typeface="Consolas" charset="0"/>
              </a:rPr>
              <a:t>sum</a:t>
            </a:r>
            <a:r>
              <a:rPr lang="en-US" b="1" dirty="0" smtClean="0">
                <a:solidFill>
                  <a:srgbClr val="000000"/>
                </a:solidFill>
                <a:latin typeface="Consolas" charset="0"/>
                <a:ea typeface="Consolas" charset="0"/>
                <a:cs typeface="Consolas" charset="0"/>
              </a:rPr>
              <a:t> = accumulate(); </a:t>
            </a:r>
            <a:r>
              <a:rPr lang="en-US" dirty="0" smtClean="0">
                <a:solidFill>
                  <a:srgbClr val="00B050"/>
                </a:solidFill>
                <a:latin typeface="Consolas" charset="0"/>
                <a:ea typeface="Consolas" charset="0"/>
                <a:cs typeface="Consolas" charset="0"/>
              </a:rPr>
              <a:t>//</a:t>
            </a:r>
            <a:r>
              <a:rPr lang="en-US" dirty="0" err="1" smtClean="0">
                <a:solidFill>
                  <a:srgbClr val="00B050"/>
                </a:solidFill>
                <a:latin typeface="Consolas" charset="0"/>
                <a:ea typeface="Consolas" charset="0"/>
                <a:cs typeface="Consolas" charset="0"/>
              </a:rPr>
              <a:t>acummulate</a:t>
            </a:r>
            <a:r>
              <a:rPr lang="en-US" dirty="0" smtClean="0">
                <a:solidFill>
                  <a:srgbClr val="00B050"/>
                </a:solidFill>
                <a:latin typeface="Consolas" charset="0"/>
                <a:ea typeface="Consolas" charset="0"/>
                <a:cs typeface="Consolas" charset="0"/>
              </a:rPr>
              <a:t> is a “helper”</a:t>
            </a:r>
            <a:endParaRPr lang="en-US" b="1"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dirty="0" smtClean="0">
                <a:solidFill>
                  <a:srgbClr val="00B050"/>
                </a:solidFill>
                <a:latin typeface="Consolas" charset="0"/>
                <a:ea typeface="Consolas" charset="0"/>
                <a:cs typeface="Consolas" charset="0"/>
              </a:rPr>
              <a:t>//then push the sum into the stack</a:t>
            </a:r>
            <a:endParaRPr lang="en-US" b="1" dirty="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 </a:t>
            </a:r>
            <a:r>
              <a:rPr lang="en-US" b="1" dirty="0" smtClean="0">
                <a:solidFill>
                  <a:srgbClr val="7F0055"/>
                </a:solidFill>
                <a:latin typeface="Consolas" charset="0"/>
                <a:ea typeface="Consolas" charset="0"/>
                <a:cs typeface="Consolas" charset="0"/>
              </a:rPr>
              <a:t>else</a:t>
            </a:r>
            <a:r>
              <a:rPr lang="en-US" b="1"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if</a:t>
            </a:r>
            <a:r>
              <a:rPr lang="en-US" b="1" dirty="0" smtClean="0">
                <a:solidFill>
                  <a:srgbClr val="000000"/>
                </a:solidFill>
                <a:latin typeface="Consolas" charset="0"/>
                <a:ea typeface="Consolas" charset="0"/>
                <a:cs typeface="Consolas" charset="0"/>
              </a:rPr>
              <a:t> (</a:t>
            </a:r>
            <a:r>
              <a:rPr lang="en-US" b="1" dirty="0" err="1" smtClean="0">
                <a:solidFill>
                  <a:srgbClr val="000000"/>
                </a:solidFill>
                <a:latin typeface="Consolas" charset="0"/>
                <a:ea typeface="Consolas" charset="0"/>
                <a:cs typeface="Consolas" charset="0"/>
              </a:rPr>
              <a:t>Character.</a:t>
            </a:r>
            <a:r>
              <a:rPr lang="en-US" b="1" i="1" dirty="0" err="1" smtClean="0">
                <a:solidFill>
                  <a:srgbClr val="000000"/>
                </a:solidFill>
                <a:latin typeface="Consolas" charset="0"/>
                <a:ea typeface="Consolas" charset="0"/>
                <a:cs typeface="Consolas" charset="0"/>
              </a:rPr>
              <a:t>isDigit</a:t>
            </a:r>
            <a:r>
              <a:rPr lang="en-US" b="1" i="1" dirty="0" smtClean="0">
                <a:solidFill>
                  <a:srgbClr val="000000"/>
                </a:solidFill>
                <a:latin typeface="Consolas" charset="0"/>
                <a:ea typeface="Consolas" charset="0"/>
                <a:cs typeface="Consolas" charset="0"/>
              </a:rPr>
              <a:t>(</a:t>
            </a:r>
            <a:r>
              <a:rPr lang="en-US" b="1" i="1" dirty="0" smtClean="0">
                <a:solidFill>
                  <a:srgbClr val="6A3E3E"/>
                </a:solidFill>
                <a:latin typeface="Consolas" charset="0"/>
                <a:ea typeface="Consolas" charset="0"/>
                <a:cs typeface="Consolas" charset="0"/>
              </a:rPr>
              <a:t>c</a:t>
            </a:r>
            <a:r>
              <a:rPr lang="en-US" b="1" i="1" dirty="0" smtClean="0">
                <a:solidFill>
                  <a:srgbClr val="000000"/>
                </a:solidFill>
                <a:latin typeface="Consolas" charset="0"/>
                <a:ea typeface="Consolas" charset="0"/>
                <a:cs typeface="Consolas" charset="0"/>
              </a:rPr>
              <a:t>)) {</a:t>
            </a:r>
            <a:r>
              <a:rPr lang="en-US" dirty="0" smtClean="0">
                <a:solidFill>
                  <a:srgbClr val="00B050"/>
                </a:solidFill>
                <a:latin typeface="Consolas" charset="0"/>
                <a:ea typeface="Consolas" charset="0"/>
                <a:cs typeface="Consolas" charset="0"/>
              </a:rPr>
              <a:t>//it’s a number</a:t>
            </a:r>
            <a:endParaRPr lang="en-US" b="1" i="1"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dirty="0" smtClean="0">
                <a:solidFill>
                  <a:srgbClr val="00B050"/>
                </a:solidFill>
                <a:latin typeface="Consolas" charset="0"/>
                <a:ea typeface="Consolas" charset="0"/>
                <a:cs typeface="Consolas" charset="0"/>
              </a:rPr>
              <a:t>//multiply the top of the stack. How? </a:t>
            </a:r>
            <a:r>
              <a:rPr lang="en-US" dirty="0" smtClean="0">
                <a:solidFill>
                  <a:srgbClr val="00B050"/>
                </a:solidFill>
                <a:latin typeface="Consolas" charset="0"/>
                <a:ea typeface="Consolas" charset="0"/>
                <a:cs typeface="Consolas" charset="0"/>
                <a:sym typeface="Wingdings"/>
              </a:rPr>
              <a:t></a:t>
            </a:r>
            <a:endParaRPr lang="en-US" dirty="0" smtClean="0">
              <a:solidFill>
                <a:srgbClr val="00B05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 </a:t>
            </a:r>
            <a:r>
              <a:rPr lang="en-US" b="1" dirty="0" smtClean="0">
                <a:solidFill>
                  <a:srgbClr val="7F0055"/>
                </a:solidFill>
                <a:latin typeface="Consolas" charset="0"/>
                <a:ea typeface="Consolas" charset="0"/>
                <a:cs typeface="Consolas" charset="0"/>
              </a:rPr>
              <a:t>else</a:t>
            </a:r>
            <a:r>
              <a:rPr lang="en-US" b="1" dirty="0" smtClean="0">
                <a:solidFill>
                  <a:srgbClr val="000000"/>
                </a:solidFill>
                <a:latin typeface="Consolas" charset="0"/>
                <a:ea typeface="Consolas" charset="0"/>
                <a:cs typeface="Consolas" charset="0"/>
              </a:rPr>
              <a:t> { </a:t>
            </a:r>
            <a:r>
              <a:rPr lang="en-US" dirty="0" smtClean="0">
                <a:solidFill>
                  <a:srgbClr val="00B050"/>
                </a:solidFill>
                <a:latin typeface="Consolas" charset="0"/>
                <a:ea typeface="Consolas" charset="0"/>
                <a:cs typeface="Consolas" charset="0"/>
              </a:rPr>
              <a:t>//then c must be a ???</a:t>
            </a:r>
            <a:endParaRPr lang="en-US" b="1"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dirty="0" smtClean="0">
                <a:solidFill>
                  <a:srgbClr val="00B050"/>
                </a:solidFill>
                <a:latin typeface="Consolas" charset="0"/>
                <a:ea typeface="Consolas" charset="0"/>
                <a:cs typeface="Consolas" charset="0"/>
              </a:rPr>
              <a:t>//push the corresponding atom’s mass</a:t>
            </a:r>
            <a:endParaRPr lang="en-US" dirty="0" smtClean="0">
              <a:solidFill>
                <a:srgbClr val="000000"/>
              </a:solidFill>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p>
          <a:p>
            <a:r>
              <a:rPr lang="en-US" dirty="0" smtClean="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endParaRPr lang="en-US" dirty="0">
              <a:latin typeface="Consolas" charset="0"/>
              <a:ea typeface="Consolas" charset="0"/>
              <a:cs typeface="Consolas" charset="0"/>
            </a:endParaRPr>
          </a:p>
        </p:txBody>
      </p:sp>
      <p:sp>
        <p:nvSpPr>
          <p:cNvPr id="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41</a:t>
            </a:fld>
            <a:endParaRPr lang="en-US"/>
          </a:p>
        </p:txBody>
      </p:sp>
    </p:spTree>
    <p:extLst>
      <p:ext uri="{BB962C8B-B14F-4D97-AF65-F5344CB8AC3E}">
        <p14:creationId xmlns:p14="http://schemas.microsoft.com/office/powerpoint/2010/main" val="156469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fade">
                                      <p:cBhvr>
                                        <p:cTn id="7" dur="500"/>
                                        <p:tgtEl>
                                          <p:spTgt spid="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0" end="10"/>
                                            </p:txEl>
                                          </p:spTgt>
                                        </p:tgtEl>
                                        <p:attrNameLst>
                                          <p:attrName>style.visibility</p:attrName>
                                        </p:attrNameLst>
                                      </p:cBhvr>
                                      <p:to>
                                        <p:strVal val="visible"/>
                                      </p:to>
                                    </p:set>
                                    <p:animEffect transition="in" filter="fade">
                                      <p:cBhvr>
                                        <p:cTn id="12" dur="500"/>
                                        <p:tgtEl>
                                          <p:spTgt spid="2">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2" end="12"/>
                                            </p:txEl>
                                          </p:spTgt>
                                        </p:tgtEl>
                                        <p:attrNameLst>
                                          <p:attrName>style.visibility</p:attrName>
                                        </p:attrNameLst>
                                      </p:cBhvr>
                                      <p:to>
                                        <p:strVal val="visible"/>
                                      </p:to>
                                    </p:set>
                                    <p:animEffect transition="in" filter="fade">
                                      <p:cBhvr>
                                        <p:cTn id="17" dur="500"/>
                                        <p:tgtEl>
                                          <p:spTgt spid="2">
                                            <p:txEl>
                                              <p:pRg st="12" end="1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14" end="14"/>
                                            </p:txEl>
                                          </p:spTgt>
                                        </p:tgtEl>
                                        <p:attrNameLst>
                                          <p:attrName>style.visibility</p:attrName>
                                        </p:attrNameLst>
                                      </p:cBhvr>
                                      <p:to>
                                        <p:strVal val="visible"/>
                                      </p:to>
                                    </p:set>
                                    <p:animEffect transition="in" filter="fade">
                                      <p:cBhvr>
                                        <p:cTn id="20" dur="500"/>
                                        <p:tgtEl>
                                          <p:spTgt spid="2">
                                            <p:txEl>
                                              <p:pRg st="14" end="1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animEffect transition="in" filter="fade">
                                      <p:cBhvr>
                                        <p:cTn id="45"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9392" y="1471597"/>
            <a:ext cx="8894618" cy="3416320"/>
          </a:xfrm>
          <a:prstGeom prst="rect">
            <a:avLst/>
          </a:prstGeom>
        </p:spPr>
        <p:txBody>
          <a:bodyPr wrap="square">
            <a:spAutoFit/>
          </a:bodyPr>
          <a:lstStyle/>
          <a:p>
            <a:r>
              <a:rPr lang="en-US" b="1" dirty="0">
                <a:solidFill>
                  <a:srgbClr val="7F0055"/>
                </a:solidFill>
                <a:latin typeface="Consolas" charset="0"/>
                <a:ea typeface="Consolas" charset="0"/>
                <a:cs typeface="Consolas" charset="0"/>
              </a:rPr>
              <a:t>private</a:t>
            </a:r>
            <a:r>
              <a:rPr lang="en-US" b="1"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accumulate() {</a:t>
            </a:r>
          </a:p>
          <a:p>
            <a:endParaRPr lang="en-US" b="1" dirty="0">
              <a:solidFill>
                <a:srgbClr val="7F0055"/>
              </a:solidFill>
              <a:latin typeface="Consolas" charset="0"/>
              <a:ea typeface="Consolas" charset="0"/>
              <a:cs typeface="Consolas" charset="0"/>
            </a:endParaRPr>
          </a:p>
          <a:p>
            <a:r>
              <a:rPr lang="en-US" b="1" dirty="0" smtClean="0">
                <a:solidFill>
                  <a:srgbClr val="7F0055"/>
                </a:solidFill>
                <a:latin typeface="Consolas" charset="0"/>
                <a:ea typeface="Consolas" charset="0"/>
                <a:cs typeface="Consolas" charset="0"/>
              </a:rPr>
              <a:t>    </a:t>
            </a:r>
            <a:r>
              <a:rPr lang="en-US" b="1" dirty="0" err="1" smtClean="0">
                <a:solidFill>
                  <a:srgbClr val="7F0055"/>
                </a:solidFill>
                <a:latin typeface="Consolas" charset="0"/>
                <a:ea typeface="Consolas" charset="0"/>
                <a:cs typeface="Consolas" charset="0"/>
              </a:rPr>
              <a:t>int</a:t>
            </a:r>
            <a:r>
              <a:rPr lang="en-US" b="1" dirty="0" smtClean="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result</a:t>
            </a:r>
            <a:r>
              <a:rPr lang="en-US" b="1" dirty="0">
                <a:solidFill>
                  <a:srgbClr val="000000"/>
                </a:solidFill>
                <a:latin typeface="Consolas" charset="0"/>
                <a:ea typeface="Consolas" charset="0"/>
                <a:cs typeface="Consolas" charset="0"/>
              </a:rPr>
              <a:t> = 0</a:t>
            </a:r>
            <a:r>
              <a:rPr lang="en-US" b="1" dirty="0" smtClean="0">
                <a:solidFill>
                  <a:srgbClr val="000000"/>
                </a:solidFill>
                <a:latin typeface="Consolas" charset="0"/>
                <a:ea typeface="Consolas" charset="0"/>
                <a:cs typeface="Consolas" charset="0"/>
              </a:rPr>
              <a:t>;</a:t>
            </a:r>
          </a:p>
          <a:p>
            <a:r>
              <a:rPr lang="en-US" b="1" dirty="0">
                <a:solidFill>
                  <a:srgbClr val="000000"/>
                </a:solidFill>
                <a:latin typeface="Consolas" charset="0"/>
                <a:ea typeface="Consolas" charset="0"/>
                <a:cs typeface="Consolas" charset="0"/>
              </a:rPr>
              <a:t> </a:t>
            </a:r>
            <a:r>
              <a:rPr lang="en-US" b="1" dirty="0" smtClean="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top</a:t>
            </a:r>
            <a:r>
              <a:rPr lang="en-US" b="1" dirty="0">
                <a:solidFill>
                  <a:srgbClr val="000000"/>
                </a:solidFill>
                <a:latin typeface="Consolas" charset="0"/>
                <a:ea typeface="Consolas" charset="0"/>
                <a:cs typeface="Consolas" charset="0"/>
              </a:rPr>
              <a:t> = </a:t>
            </a:r>
            <a:r>
              <a:rPr lang="en-US" b="1" dirty="0" err="1">
                <a:solidFill>
                  <a:srgbClr val="0000C0"/>
                </a:solidFill>
                <a:latin typeface="Consolas" charset="0"/>
                <a:ea typeface="Consolas" charset="0"/>
                <a:cs typeface="Consolas" charset="0"/>
              </a:rPr>
              <a:t>results</a:t>
            </a:r>
            <a:r>
              <a:rPr lang="en-US" b="1" dirty="0" err="1">
                <a:solidFill>
                  <a:srgbClr val="000000"/>
                </a:solidFill>
                <a:latin typeface="Consolas" charset="0"/>
                <a:ea typeface="Consolas" charset="0"/>
                <a:cs typeface="Consolas" charset="0"/>
              </a:rPr>
              <a:t>.pop</a:t>
            </a:r>
            <a:r>
              <a:rPr lang="en-US" b="1" dirty="0" smtClean="0">
                <a:solidFill>
                  <a:srgbClr val="000000"/>
                </a:solidFill>
                <a:latin typeface="Consolas" charset="0"/>
                <a:ea typeface="Consolas" charset="0"/>
                <a:cs typeface="Consolas" charset="0"/>
              </a:rPr>
              <a:t>();</a:t>
            </a:r>
            <a:endParaRPr lang="en-US" b="1"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while</a:t>
            </a:r>
            <a:r>
              <a:rPr lang="en-US" b="1" dirty="0" smtClean="0">
                <a:solidFill>
                  <a:srgbClr val="000000"/>
                </a:solidFill>
                <a:latin typeface="Consolas" charset="0"/>
                <a:ea typeface="Consolas" charset="0"/>
                <a:cs typeface="Consolas" charset="0"/>
              </a:rPr>
              <a:t> </a:t>
            </a:r>
            <a:r>
              <a:rPr lang="en-US" b="1" dirty="0" smtClean="0">
                <a:latin typeface="Consolas" charset="0"/>
                <a:ea typeface="Consolas" charset="0"/>
                <a:cs typeface="Consolas" charset="0"/>
              </a:rPr>
              <a:t>(</a:t>
            </a:r>
            <a:r>
              <a:rPr lang="en-US" b="1" dirty="0" smtClean="0">
                <a:solidFill>
                  <a:srgbClr val="00B050"/>
                </a:solidFill>
                <a:latin typeface="Consolas" charset="0"/>
                <a:ea typeface="Consolas" charset="0"/>
                <a:cs typeface="Consolas" charset="0"/>
              </a:rPr>
              <a:t>/* top is not -1 and stack is not empty */</a:t>
            </a:r>
            <a:r>
              <a:rPr lang="en-US" b="1" dirty="0" smtClean="0">
                <a:latin typeface="Consolas" charset="0"/>
                <a:ea typeface="Consolas" charset="0"/>
                <a:cs typeface="Consolas" charset="0"/>
              </a:rPr>
              <a:t>)</a:t>
            </a:r>
            <a:r>
              <a:rPr lang="en-US" b="1" dirty="0" smtClean="0">
                <a:solidFill>
                  <a:srgbClr val="00B050"/>
                </a:solidFill>
                <a:latin typeface="Consolas" charset="0"/>
                <a:ea typeface="Consolas" charset="0"/>
                <a:cs typeface="Consolas" charset="0"/>
              </a:rPr>
              <a:t> </a:t>
            </a:r>
            <a:r>
              <a:rPr lang="en-US" b="1" dirty="0" smtClean="0">
                <a:solidFill>
                  <a:srgbClr val="000000"/>
                </a:solidFill>
                <a:latin typeface="Consolas" charset="0"/>
                <a:ea typeface="Consolas" charset="0"/>
                <a:cs typeface="Consolas" charset="0"/>
              </a:rPr>
              <a:t>{</a:t>
            </a:r>
            <a:endParaRPr lang="en-US" b="1"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r>
              <a:rPr lang="en-US" dirty="0" smtClean="0">
                <a:solidFill>
                  <a:srgbClr val="00B050"/>
                </a:solidFill>
                <a:latin typeface="Consolas" charset="0"/>
                <a:ea typeface="Consolas" charset="0"/>
                <a:cs typeface="Consolas" charset="0"/>
              </a:rPr>
              <a:t>//add current top to result</a:t>
            </a:r>
          </a:p>
          <a:p>
            <a:r>
              <a:rPr lang="en-US" dirty="0">
                <a:solidFill>
                  <a:srgbClr val="00B050"/>
                </a:solidFill>
                <a:latin typeface="Consolas" charset="0"/>
                <a:ea typeface="Consolas" charset="0"/>
                <a:cs typeface="Consolas" charset="0"/>
              </a:rPr>
              <a:t>	</a:t>
            </a:r>
            <a:r>
              <a:rPr lang="en-US" dirty="0" smtClean="0">
                <a:solidFill>
                  <a:srgbClr val="00B050"/>
                </a:solidFill>
                <a:latin typeface="Consolas" charset="0"/>
                <a:ea typeface="Consolas" charset="0"/>
                <a:cs typeface="Consolas" charset="0"/>
              </a:rPr>
              <a:t>//update top to be next element in stack</a:t>
            </a:r>
            <a:endParaRPr lang="en-US" dirty="0">
              <a:solidFill>
                <a:srgbClr val="00B05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   }</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smtClean="0">
                <a:solidFill>
                  <a:srgbClr val="000000"/>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return</a:t>
            </a:r>
            <a:r>
              <a:rPr lang="en-US" b="1" dirty="0" smtClean="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result</a:t>
            </a:r>
            <a:r>
              <a:rPr lang="en-US" b="1" dirty="0">
                <a:solidFill>
                  <a:srgbClr val="000000"/>
                </a:solidFill>
                <a:latin typeface="Consolas" charset="0"/>
                <a:ea typeface="Consolas" charset="0"/>
                <a:cs typeface="Consolas" charset="0"/>
              </a:rPr>
              <a:t>;</a:t>
            </a:r>
          </a:p>
          <a:p>
            <a:r>
              <a:rPr lang="en-US" dirty="0" smtClean="0">
                <a:solidFill>
                  <a:srgbClr val="000000"/>
                </a:solidFill>
                <a:latin typeface="Consolas" charset="0"/>
                <a:ea typeface="Consolas" charset="0"/>
                <a:cs typeface="Consolas" charset="0"/>
              </a:rPr>
              <a:t>}</a:t>
            </a:r>
            <a:endParaRPr lang="en-US" dirty="0">
              <a:latin typeface="Consolas" charset="0"/>
              <a:ea typeface="Consolas" charset="0"/>
              <a:cs typeface="Consolas" charset="0"/>
            </a:endParaRPr>
          </a:p>
        </p:txBody>
      </p:sp>
      <p:sp>
        <p:nvSpPr>
          <p:cNvPr id="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42</a:t>
            </a:fld>
            <a:endParaRPr lang="en-US"/>
          </a:p>
        </p:txBody>
      </p:sp>
    </p:spTree>
    <p:extLst>
      <p:ext uri="{BB962C8B-B14F-4D97-AF65-F5344CB8AC3E}">
        <p14:creationId xmlns:p14="http://schemas.microsoft.com/office/powerpoint/2010/main" val="186074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2100517" y="1436414"/>
            <a:ext cx="1033153" cy="707886"/>
          </a:xfrm>
          <a:prstGeom prst="rect">
            <a:avLst/>
          </a:prstGeom>
          <a:noFill/>
        </p:spPr>
        <p:txBody>
          <a:bodyPr wrap="square" rtlCol="0">
            <a:spAutoFit/>
          </a:bodyPr>
          <a:lstStyle/>
          <a:p>
            <a:r>
              <a:rPr lang="en-US" sz="4000" dirty="0" smtClean="0"/>
              <a:t>CH</a:t>
            </a:r>
            <a:r>
              <a:rPr lang="en-US" sz="4000" baseline="-25000" dirty="0" smtClean="0"/>
              <a:t>4</a:t>
            </a:r>
            <a:endParaRPr lang="en-US" sz="4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1" name="Slide Number Placeholder 10"/>
          <p:cNvSpPr>
            <a:spLocks noGrp="1"/>
          </p:cNvSpPr>
          <p:nvPr>
            <p:ph type="sldNum" sz="quarter" idx="12"/>
          </p:nvPr>
        </p:nvSpPr>
        <p:spPr/>
        <p:txBody>
          <a:bodyPr/>
          <a:lstStyle/>
          <a:p>
            <a:fld id="{835E20A1-CA8B-C44B-AF3A-EA9FF10691F4}" type="slidenum">
              <a:rPr lang="en-US" smtClean="0"/>
              <a:pPr/>
              <a:t>43</a:t>
            </a:fld>
            <a:endParaRPr lang="en-US"/>
          </a:p>
        </p:txBody>
      </p:sp>
    </p:spTree>
    <p:extLst>
      <p:ext uri="{BB962C8B-B14F-4D97-AF65-F5344CB8AC3E}">
        <p14:creationId xmlns:p14="http://schemas.microsoft.com/office/powerpoint/2010/main" val="196557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2100517" y="1436414"/>
            <a:ext cx="1033153" cy="707886"/>
          </a:xfrm>
          <a:prstGeom prst="rect">
            <a:avLst/>
          </a:prstGeom>
          <a:noFill/>
        </p:spPr>
        <p:txBody>
          <a:bodyPr wrap="square" rtlCol="0">
            <a:spAutoFit/>
          </a:bodyPr>
          <a:lstStyle/>
          <a:p>
            <a:r>
              <a:rPr lang="en-US" sz="4000" dirty="0" smtClean="0">
                <a:solidFill>
                  <a:srgbClr val="E7702F"/>
                </a:solidFill>
              </a:rPr>
              <a:t>C</a:t>
            </a:r>
            <a:r>
              <a:rPr lang="en-US" sz="4000" dirty="0" smtClean="0"/>
              <a:t>H</a:t>
            </a:r>
            <a:r>
              <a:rPr lang="en-US" sz="4000" baseline="-25000" dirty="0" smtClean="0"/>
              <a:t>4</a:t>
            </a:r>
            <a:endParaRPr lang="en-US" sz="4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Rectangle 9"/>
          <p:cNvSpPr/>
          <p:nvPr/>
        </p:nvSpPr>
        <p:spPr>
          <a:xfrm>
            <a:off x="5556087" y="42022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1" name="TextBox 10"/>
          <p:cNvSpPr txBox="1"/>
          <p:nvPr/>
        </p:nvSpPr>
        <p:spPr>
          <a:xfrm>
            <a:off x="1178822" y="3464747"/>
            <a:ext cx="2808910" cy="830997"/>
          </a:xfrm>
          <a:prstGeom prst="rect">
            <a:avLst/>
          </a:prstGeom>
          <a:noFill/>
        </p:spPr>
        <p:txBody>
          <a:bodyPr wrap="none" rtlCol="0">
            <a:spAutoFit/>
          </a:bodyPr>
          <a:lstStyle/>
          <a:p>
            <a:r>
              <a:rPr lang="en-US" sz="2400" dirty="0" smtClean="0">
                <a:latin typeface="+mj-lt"/>
                <a:ea typeface="Consolas" charset="0"/>
                <a:cs typeface="Consolas" charset="0"/>
              </a:rPr>
              <a:t>Push The Mass of ‘C</a:t>
            </a:r>
            <a:r>
              <a:rPr lang="en-US" sz="2400" smtClean="0">
                <a:latin typeface="+mj-lt"/>
                <a:ea typeface="Consolas" charset="0"/>
                <a:cs typeface="Consolas" charset="0"/>
              </a:rPr>
              <a:t>’ </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3" name="Slide Number Placeholder 12"/>
          <p:cNvSpPr>
            <a:spLocks noGrp="1"/>
          </p:cNvSpPr>
          <p:nvPr>
            <p:ph type="sldNum" sz="quarter" idx="12"/>
          </p:nvPr>
        </p:nvSpPr>
        <p:spPr/>
        <p:txBody>
          <a:bodyPr/>
          <a:lstStyle/>
          <a:p>
            <a:fld id="{835E20A1-CA8B-C44B-AF3A-EA9FF10691F4}" type="slidenum">
              <a:rPr lang="en-US" smtClean="0"/>
              <a:pPr/>
              <a:t>44</a:t>
            </a:fld>
            <a:endParaRPr lang="en-US"/>
          </a:p>
        </p:txBody>
      </p:sp>
    </p:spTree>
    <p:extLst>
      <p:ext uri="{BB962C8B-B14F-4D97-AF65-F5344CB8AC3E}">
        <p14:creationId xmlns:p14="http://schemas.microsoft.com/office/powerpoint/2010/main" val="6884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2100517" y="1436414"/>
            <a:ext cx="1033153" cy="707886"/>
          </a:xfrm>
          <a:prstGeom prst="rect">
            <a:avLst/>
          </a:prstGeom>
          <a:noFill/>
        </p:spPr>
        <p:txBody>
          <a:bodyPr wrap="square" rtlCol="0">
            <a:spAutoFit/>
          </a:bodyPr>
          <a:lstStyle/>
          <a:p>
            <a:r>
              <a:rPr lang="en-US" sz="4000" dirty="0" smtClean="0"/>
              <a:t>C</a:t>
            </a:r>
            <a:r>
              <a:rPr lang="en-US" sz="4000" dirty="0" smtClean="0">
                <a:solidFill>
                  <a:srgbClr val="E7702F"/>
                </a:solidFill>
              </a:rPr>
              <a:t>H</a:t>
            </a:r>
            <a:r>
              <a:rPr lang="en-US" sz="4000" baseline="-25000" dirty="0" smtClean="0"/>
              <a:t>4</a:t>
            </a:r>
            <a:endParaRPr lang="en-US" sz="4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Rectangle 9"/>
          <p:cNvSpPr/>
          <p:nvPr/>
        </p:nvSpPr>
        <p:spPr>
          <a:xfrm>
            <a:off x="5556087" y="42022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1" name="TextBox 10"/>
          <p:cNvSpPr txBox="1"/>
          <p:nvPr/>
        </p:nvSpPr>
        <p:spPr>
          <a:xfrm>
            <a:off x="1178822" y="3464747"/>
            <a:ext cx="2808910" cy="830997"/>
          </a:xfrm>
          <a:prstGeom prst="rect">
            <a:avLst/>
          </a:prstGeom>
          <a:noFill/>
        </p:spPr>
        <p:txBody>
          <a:bodyPr wrap="none" rtlCol="0">
            <a:spAutoFit/>
          </a:bodyPr>
          <a:lstStyle/>
          <a:p>
            <a:r>
              <a:rPr lang="en-US" sz="2400" dirty="0" smtClean="0">
                <a:latin typeface="+mj-lt"/>
                <a:ea typeface="Consolas" charset="0"/>
                <a:cs typeface="Consolas" charset="0"/>
              </a:rPr>
              <a:t>Push The Mass </a:t>
            </a:r>
            <a:r>
              <a:rPr lang="en-US" sz="2400" smtClean="0">
                <a:latin typeface="+mj-lt"/>
                <a:ea typeface="Consolas" charset="0"/>
                <a:cs typeface="Consolas" charset="0"/>
              </a:rPr>
              <a:t>of ‘H’ </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2" name="Rectangle 11"/>
          <p:cNvSpPr/>
          <p:nvPr/>
        </p:nvSpPr>
        <p:spPr>
          <a:xfrm>
            <a:off x="5537049" y="3603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45</a:t>
            </a:fld>
            <a:endParaRPr lang="en-US"/>
          </a:p>
        </p:txBody>
      </p:sp>
    </p:spTree>
    <p:extLst>
      <p:ext uri="{BB962C8B-B14F-4D97-AF65-F5344CB8AC3E}">
        <p14:creationId xmlns:p14="http://schemas.microsoft.com/office/powerpoint/2010/main" val="18966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2100517" y="1436414"/>
            <a:ext cx="1033153" cy="707886"/>
          </a:xfrm>
          <a:prstGeom prst="rect">
            <a:avLst/>
          </a:prstGeom>
          <a:noFill/>
        </p:spPr>
        <p:txBody>
          <a:bodyPr wrap="square" rtlCol="0">
            <a:spAutoFit/>
          </a:bodyPr>
          <a:lstStyle/>
          <a:p>
            <a:r>
              <a:rPr lang="en-US" sz="4000" dirty="0" smtClean="0"/>
              <a:t>CH</a:t>
            </a:r>
            <a:r>
              <a:rPr lang="en-US" sz="4000" baseline="-25000" dirty="0" smtClean="0">
                <a:solidFill>
                  <a:srgbClr val="E7702F"/>
                </a:solidFill>
              </a:rPr>
              <a:t>4</a:t>
            </a:r>
            <a:endParaRPr lang="en-US" sz="4000" dirty="0">
              <a:solidFill>
                <a:srgbClr val="E7702F"/>
              </a:solidFill>
            </a:endParaRPr>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Rectangle 9"/>
          <p:cNvSpPr/>
          <p:nvPr/>
        </p:nvSpPr>
        <p:spPr>
          <a:xfrm>
            <a:off x="5556087" y="42022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1" name="TextBox 10"/>
          <p:cNvSpPr txBox="1"/>
          <p:nvPr/>
        </p:nvSpPr>
        <p:spPr>
          <a:xfrm>
            <a:off x="970232" y="3507723"/>
            <a:ext cx="3293722" cy="461665"/>
          </a:xfrm>
          <a:prstGeom prst="rect">
            <a:avLst/>
          </a:prstGeom>
          <a:noFill/>
        </p:spPr>
        <p:txBody>
          <a:bodyPr wrap="none" rtlCol="0">
            <a:spAutoFit/>
          </a:bodyPr>
          <a:lstStyle/>
          <a:p>
            <a:r>
              <a:rPr lang="en-US" sz="2400" dirty="0" smtClean="0">
                <a:latin typeface="+mj-lt"/>
                <a:ea typeface="Consolas" charset="0"/>
                <a:cs typeface="Consolas" charset="0"/>
              </a:rPr>
              <a:t>Multiply top of stack by 4</a:t>
            </a:r>
            <a:endParaRPr lang="en-US" sz="2400" dirty="0">
              <a:latin typeface="+mj-lt"/>
              <a:ea typeface="Consolas" charset="0"/>
              <a:cs typeface="Consolas" charset="0"/>
            </a:endParaRPr>
          </a:p>
        </p:txBody>
      </p:sp>
      <p:sp>
        <p:nvSpPr>
          <p:cNvPr id="12" name="Rectangle 11"/>
          <p:cNvSpPr/>
          <p:nvPr/>
        </p:nvSpPr>
        <p:spPr>
          <a:xfrm>
            <a:off x="5537049" y="3603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a:t>
            </a:r>
            <a:endParaRPr lang="en-US" sz="2000" dirty="0"/>
          </a:p>
        </p:txBody>
      </p:sp>
      <p:sp>
        <p:nvSpPr>
          <p:cNvPr id="1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46</a:t>
            </a:fld>
            <a:endParaRPr lang="en-US"/>
          </a:p>
        </p:txBody>
      </p:sp>
    </p:spTree>
    <p:extLst>
      <p:ext uri="{BB962C8B-B14F-4D97-AF65-F5344CB8AC3E}">
        <p14:creationId xmlns:p14="http://schemas.microsoft.com/office/powerpoint/2010/main" val="82030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up)">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2100517" y="1436414"/>
            <a:ext cx="1033153" cy="707886"/>
          </a:xfrm>
          <a:prstGeom prst="rect">
            <a:avLst/>
          </a:prstGeom>
          <a:noFill/>
        </p:spPr>
        <p:txBody>
          <a:bodyPr wrap="square" rtlCol="0">
            <a:spAutoFit/>
          </a:bodyPr>
          <a:lstStyle/>
          <a:p>
            <a:r>
              <a:rPr lang="en-US" sz="4000" dirty="0" smtClean="0"/>
              <a:t>CH</a:t>
            </a:r>
            <a:r>
              <a:rPr lang="en-US" sz="4000" baseline="-25000" dirty="0" smtClean="0">
                <a:solidFill>
                  <a:srgbClr val="E7702F"/>
                </a:solidFill>
              </a:rPr>
              <a:t>4</a:t>
            </a:r>
            <a:endParaRPr lang="en-US" sz="4000" dirty="0">
              <a:solidFill>
                <a:srgbClr val="E7702F"/>
              </a:solidFill>
            </a:endParaRPr>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Rectangle 9"/>
          <p:cNvSpPr/>
          <p:nvPr/>
        </p:nvSpPr>
        <p:spPr>
          <a:xfrm>
            <a:off x="5556087" y="42022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1" name="TextBox 10"/>
          <p:cNvSpPr txBox="1"/>
          <p:nvPr/>
        </p:nvSpPr>
        <p:spPr>
          <a:xfrm>
            <a:off x="970232" y="3507723"/>
            <a:ext cx="3293722" cy="461665"/>
          </a:xfrm>
          <a:prstGeom prst="rect">
            <a:avLst/>
          </a:prstGeom>
          <a:noFill/>
        </p:spPr>
        <p:txBody>
          <a:bodyPr wrap="none" rtlCol="0">
            <a:spAutoFit/>
          </a:bodyPr>
          <a:lstStyle/>
          <a:p>
            <a:r>
              <a:rPr lang="en-US" sz="2400" dirty="0" smtClean="0">
                <a:latin typeface="+mj-lt"/>
                <a:ea typeface="Consolas" charset="0"/>
                <a:cs typeface="Consolas" charset="0"/>
              </a:rPr>
              <a:t>Multiply top of stack by 4</a:t>
            </a:r>
            <a:endParaRPr lang="en-US" sz="2400" dirty="0">
              <a:latin typeface="+mj-lt"/>
              <a:ea typeface="Consolas" charset="0"/>
              <a:cs typeface="Consolas" charset="0"/>
            </a:endParaRPr>
          </a:p>
        </p:txBody>
      </p:sp>
      <p:sp>
        <p:nvSpPr>
          <p:cNvPr id="12" name="Rectangle 11"/>
          <p:cNvSpPr/>
          <p:nvPr/>
        </p:nvSpPr>
        <p:spPr>
          <a:xfrm>
            <a:off x="5537049" y="3603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47</a:t>
            </a:fld>
            <a:endParaRPr lang="en-US"/>
          </a:p>
        </p:txBody>
      </p:sp>
    </p:spTree>
    <p:extLst>
      <p:ext uri="{BB962C8B-B14F-4D97-AF65-F5344CB8AC3E}">
        <p14:creationId xmlns:p14="http://schemas.microsoft.com/office/powerpoint/2010/main" val="914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2100517" y="1436414"/>
            <a:ext cx="1033153" cy="707886"/>
          </a:xfrm>
          <a:prstGeom prst="rect">
            <a:avLst/>
          </a:prstGeom>
          <a:noFill/>
        </p:spPr>
        <p:txBody>
          <a:bodyPr wrap="square" rtlCol="0">
            <a:spAutoFit/>
          </a:bodyPr>
          <a:lstStyle/>
          <a:p>
            <a:r>
              <a:rPr lang="en-US" sz="4000" dirty="0" smtClean="0"/>
              <a:t>CH</a:t>
            </a:r>
            <a:r>
              <a:rPr lang="en-US" sz="4000" baseline="-25000" dirty="0" smtClean="0"/>
              <a:t>4</a:t>
            </a:r>
            <a:endParaRPr lang="en-US" sz="4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Rectangle 9"/>
          <p:cNvSpPr/>
          <p:nvPr/>
        </p:nvSpPr>
        <p:spPr>
          <a:xfrm>
            <a:off x="5556087" y="42022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1" name="TextBox 10"/>
          <p:cNvSpPr txBox="1"/>
          <p:nvPr/>
        </p:nvSpPr>
        <p:spPr>
          <a:xfrm>
            <a:off x="970232" y="3507723"/>
            <a:ext cx="2834237" cy="461665"/>
          </a:xfrm>
          <a:prstGeom prst="rect">
            <a:avLst/>
          </a:prstGeom>
          <a:noFill/>
        </p:spPr>
        <p:txBody>
          <a:bodyPr wrap="none" rtlCol="0">
            <a:spAutoFit/>
          </a:bodyPr>
          <a:lstStyle/>
          <a:p>
            <a:r>
              <a:rPr lang="en-US" sz="2400" dirty="0" smtClean="0">
                <a:latin typeface="+mj-lt"/>
                <a:ea typeface="Consolas" charset="0"/>
                <a:cs typeface="Consolas" charset="0"/>
              </a:rPr>
              <a:t>Accumulate all values</a:t>
            </a:r>
            <a:endParaRPr lang="en-US" sz="2400" dirty="0">
              <a:latin typeface="+mj-lt"/>
              <a:ea typeface="Consolas" charset="0"/>
              <a:cs typeface="Consolas" charset="0"/>
            </a:endParaRPr>
          </a:p>
        </p:txBody>
      </p:sp>
      <p:sp>
        <p:nvSpPr>
          <p:cNvPr id="12" name="Rectangle 11"/>
          <p:cNvSpPr/>
          <p:nvPr/>
        </p:nvSpPr>
        <p:spPr>
          <a:xfrm>
            <a:off x="5537049" y="3603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3" name="TextBox 12"/>
          <p:cNvSpPr txBox="1"/>
          <p:nvPr/>
        </p:nvSpPr>
        <p:spPr>
          <a:xfrm>
            <a:off x="1382911" y="4431582"/>
            <a:ext cx="2008883" cy="584775"/>
          </a:xfrm>
          <a:prstGeom prst="rect">
            <a:avLst/>
          </a:prstGeom>
          <a:noFill/>
        </p:spPr>
        <p:txBody>
          <a:bodyPr wrap="none" rtlCol="0">
            <a:spAutoFit/>
          </a:bodyPr>
          <a:lstStyle/>
          <a:p>
            <a:r>
              <a:rPr lang="en-US" sz="3200" dirty="0" smtClean="0"/>
              <a:t>4 + 12 = </a:t>
            </a:r>
            <a:r>
              <a:rPr lang="en-US" sz="3200" dirty="0" smtClean="0">
                <a:solidFill>
                  <a:srgbClr val="E7702F"/>
                </a:solidFill>
              </a:rPr>
              <a:t>16</a:t>
            </a:r>
            <a:endParaRPr lang="en-US" sz="3200" dirty="0">
              <a:solidFill>
                <a:srgbClr val="E7702F"/>
              </a:solidFill>
            </a:endParaRPr>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5" name="Slide Number Placeholder 14"/>
          <p:cNvSpPr>
            <a:spLocks noGrp="1"/>
          </p:cNvSpPr>
          <p:nvPr>
            <p:ph type="sldNum" sz="quarter" idx="12"/>
          </p:nvPr>
        </p:nvSpPr>
        <p:spPr/>
        <p:txBody>
          <a:bodyPr/>
          <a:lstStyle/>
          <a:p>
            <a:fld id="{835E20A1-CA8B-C44B-AF3A-EA9FF10691F4}" type="slidenum">
              <a:rPr lang="en-US" smtClean="0"/>
              <a:pPr/>
              <a:t>48</a:t>
            </a:fld>
            <a:endParaRPr lang="en-US"/>
          </a:p>
        </p:txBody>
      </p:sp>
    </p:spTree>
    <p:extLst>
      <p:ext uri="{BB962C8B-B14F-4D97-AF65-F5344CB8AC3E}">
        <p14:creationId xmlns:p14="http://schemas.microsoft.com/office/powerpoint/2010/main" val="84570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up)">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par>
                          <p:cTn id="9" fill="hold">
                            <p:stCondLst>
                              <p:cond delay="500"/>
                            </p:stCondLst>
                            <p:childTnLst>
                              <p:par>
                                <p:cTn id="10" presetID="12" presetClass="exit" presetSubtype="1" fill="hold" grpId="0" nodeType="afterEffect">
                                  <p:stCondLst>
                                    <p:cond delay="0"/>
                                  </p:stCondLst>
                                  <p:childTnLst>
                                    <p:anim calcmode="lin" valueType="num">
                                      <p:cBhvr additive="base">
                                        <p:cTn id="11" dur="500"/>
                                        <p:tgtEl>
                                          <p:spTgt spid="10"/>
                                        </p:tgtEl>
                                        <p:attrNameLst>
                                          <p:attrName>ppt_y</p:attrName>
                                        </p:attrNameLst>
                                      </p:cBhvr>
                                      <p:tavLst>
                                        <p:tav tm="0">
                                          <p:val>
                                            <p:strVal val="#ppt_y"/>
                                          </p:val>
                                        </p:tav>
                                        <p:tav tm="100000">
                                          <p:val>
                                            <p:strVal val="#ppt_y-#ppt_h*1.125000"/>
                                          </p:val>
                                        </p:tav>
                                      </p:tavLst>
                                    </p:anim>
                                    <p:animEffect transition="out" filter="wipe(up)">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par>
                          <p:cTn id="14" fill="hold">
                            <p:stCondLst>
                              <p:cond delay="1000"/>
                            </p:stCondLst>
                            <p:childTnLst>
                              <p:par>
                                <p:cTn id="15" presetID="12" presetClass="exit" presetSubtype="1" fill="hold" grpId="0" nodeType="afterEffect">
                                  <p:stCondLst>
                                    <p:cond delay="0"/>
                                  </p:stCondLst>
                                  <p:childTnLst>
                                    <p:anim calcmode="lin" valueType="num">
                                      <p:cBhvr additive="base">
                                        <p:cTn id="16" dur="500"/>
                                        <p:tgtEl>
                                          <p:spTgt spid="9"/>
                                        </p:tgtEl>
                                        <p:attrNameLst>
                                          <p:attrName>ppt_y</p:attrName>
                                        </p:attrNameLst>
                                      </p:cBhvr>
                                      <p:tavLst>
                                        <p:tav tm="0">
                                          <p:val>
                                            <p:strVal val="#ppt_y"/>
                                          </p:val>
                                        </p:tav>
                                        <p:tav tm="100000">
                                          <p:val>
                                            <p:strVal val="#ppt_y-#ppt_h*1.125000"/>
                                          </p:val>
                                        </p:tav>
                                      </p:tavLst>
                                    </p:anim>
                                    <p:animEffect transition="out" filter="wipe(up)">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1" name="Slide Number Placeholder 10"/>
          <p:cNvSpPr>
            <a:spLocks noGrp="1"/>
          </p:cNvSpPr>
          <p:nvPr>
            <p:ph type="sldNum" sz="quarter" idx="12"/>
          </p:nvPr>
        </p:nvSpPr>
        <p:spPr/>
        <p:txBody>
          <a:bodyPr/>
          <a:lstStyle/>
          <a:p>
            <a:fld id="{835E20A1-CA8B-C44B-AF3A-EA9FF10691F4}" type="slidenum">
              <a:rPr lang="en-US" smtClean="0"/>
              <a:pPr/>
              <a:t>49</a:t>
            </a:fld>
            <a:endParaRPr lang="en-US"/>
          </a:p>
        </p:txBody>
      </p:sp>
    </p:spTree>
    <p:extLst>
      <p:ext uri="{BB962C8B-B14F-4D97-AF65-F5344CB8AC3E}">
        <p14:creationId xmlns:p14="http://schemas.microsoft.com/office/powerpoint/2010/main" val="164208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2937799" y="491447"/>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smtClean="0">
                <a:solidFill>
                  <a:srgbClr val="000000"/>
                </a:solidFill>
                <a:uFill>
                  <a:solidFill>
                    <a:srgbClr val="FFFFFF"/>
                  </a:solidFill>
                </a:uFill>
                <a:latin typeface="Gill Sans MT"/>
              </a:rPr>
              <a:t>Interface </a:t>
            </a:r>
            <a:r>
              <a:rPr lang="en-US" sz="2400" b="1" strike="noStrike" spc="-1" dirty="0" smtClean="0">
                <a:solidFill>
                  <a:schemeClr val="accent1"/>
                </a:solidFill>
                <a:uFill>
                  <a:solidFill>
                    <a:srgbClr val="FFFFFF"/>
                  </a:solidFill>
                </a:uFill>
                <a:latin typeface="Gill Sans MT"/>
              </a:rPr>
              <a:t>Queue&lt;E&gt;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2856351" y="1020953"/>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&lt;&lt;interface&gt;&gt; Queue&lt;E&gt;</a:t>
            </a:r>
            <a:endParaRPr lang="en-US" dirty="0"/>
          </a:p>
        </p:txBody>
      </p:sp>
      <p:sp>
        <p:nvSpPr>
          <p:cNvPr id="67" name="Rectangle 66"/>
          <p:cNvSpPr/>
          <p:nvPr/>
        </p:nvSpPr>
        <p:spPr>
          <a:xfrm>
            <a:off x="2856352" y="1398009"/>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//see Java API</a:t>
            </a:r>
          </a:p>
        </p:txBody>
      </p:sp>
      <p:sp>
        <p:nvSpPr>
          <p:cNvPr id="68" name="Rectangle 3"/>
          <p:cNvSpPr/>
          <p:nvPr/>
        </p:nvSpPr>
        <p:spPr>
          <a:xfrm>
            <a:off x="2856350" y="2120900"/>
            <a:ext cx="3252217" cy="1510183"/>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add(E) : </a:t>
            </a:r>
            <a:r>
              <a:rPr lang="en-US" dirty="0" err="1" smtClean="0"/>
              <a:t>boolean</a:t>
            </a:r>
            <a:endParaRPr lang="en-US" dirty="0" smtClean="0"/>
          </a:p>
          <a:p>
            <a:pPr algn="just">
              <a:tabLst>
                <a:tab pos="287338" algn="l"/>
              </a:tabLst>
            </a:pPr>
            <a:r>
              <a:rPr lang="en-US" dirty="0" smtClean="0"/>
              <a:t>+	peek() : E</a:t>
            </a:r>
          </a:p>
          <a:p>
            <a:pPr algn="just">
              <a:tabLst>
                <a:tab pos="287338" algn="l"/>
              </a:tabLst>
            </a:pPr>
            <a:r>
              <a:rPr lang="en-US" dirty="0" smtClean="0"/>
              <a:t>+	poll() : E</a:t>
            </a:r>
          </a:p>
          <a:p>
            <a:pPr algn="just">
              <a:tabLst>
                <a:tab pos="287338" algn="l"/>
              </a:tabLst>
            </a:pPr>
            <a:r>
              <a:rPr lang="is-IS" dirty="0" smtClean="0"/>
              <a:t>…</a:t>
            </a:r>
            <a:endParaRPr lang="en-US" dirty="0" smtClean="0"/>
          </a:p>
        </p:txBody>
      </p:sp>
      <p:cxnSp>
        <p:nvCxnSpPr>
          <p:cNvPr id="4" name="Straight Arrow Connector 3"/>
          <p:cNvCxnSpPr/>
          <p:nvPr/>
        </p:nvCxnSpPr>
        <p:spPr>
          <a:xfrm flipH="1">
            <a:off x="1091380" y="5626905"/>
            <a:ext cx="70398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4099809" y="5694746"/>
            <a:ext cx="1023037" cy="461665"/>
          </a:xfrm>
          <a:prstGeom prst="rect">
            <a:avLst/>
          </a:prstGeom>
          <a:noFill/>
        </p:spPr>
        <p:txBody>
          <a:bodyPr wrap="none" rtlCol="0">
            <a:spAutoFit/>
          </a:bodyPr>
          <a:lstStyle/>
          <a:p>
            <a:r>
              <a:rPr lang="en-US" sz="2400" dirty="0" smtClean="0"/>
              <a:t>Queue</a:t>
            </a:r>
            <a:endParaRPr lang="en-US" dirty="0"/>
          </a:p>
        </p:txBody>
      </p:sp>
      <p:sp>
        <p:nvSpPr>
          <p:cNvPr id="6" name="Oval 5"/>
          <p:cNvSpPr/>
          <p:nvPr/>
        </p:nvSpPr>
        <p:spPr>
          <a:xfrm>
            <a:off x="835742" y="1868129"/>
            <a:ext cx="1426782" cy="103238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poll()</a:t>
            </a:r>
            <a:endParaRPr lang="en-US" dirty="0"/>
          </a:p>
        </p:txBody>
      </p:sp>
      <p:sp>
        <p:nvSpPr>
          <p:cNvPr id="7" name="Rectangle 6"/>
          <p:cNvSpPr/>
          <p:nvPr/>
        </p:nvSpPr>
        <p:spPr>
          <a:xfrm>
            <a:off x="5982931" y="4730615"/>
            <a:ext cx="722669"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35511"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344995"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54479"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63963" y="4737586"/>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73447" y="4730615"/>
            <a:ext cx="688258" cy="6882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5</a:t>
            </a:fld>
            <a:endParaRPr lang="en-US"/>
          </a:p>
        </p:txBody>
      </p:sp>
    </p:spTree>
    <p:extLst>
      <p:ext uri="{BB962C8B-B14F-4D97-AF65-F5344CB8AC3E}">
        <p14:creationId xmlns:p14="http://schemas.microsoft.com/office/powerpoint/2010/main" val="850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0-ppt_w/2"/>
                                          </p:val>
                                        </p:tav>
                                      </p:tavLst>
                                    </p:anim>
                                    <p:anim calcmode="lin" valueType="num">
                                      <p:cBhvr additive="base">
                                        <p:cTn id="7" dur="500"/>
                                        <p:tgtEl>
                                          <p:spTgt spid="8"/>
                                        </p:tgtEl>
                                        <p:attrNameLst>
                                          <p:attrName>ppt_y</p:attrName>
                                        </p:attrNameLst>
                                      </p:cBhvr>
                                      <p:tavLst>
                                        <p:tav tm="0">
                                          <p:val>
                                            <p:strVal val="ppt_y"/>
                                          </p:val>
                                        </p:tav>
                                        <p:tav tm="100000">
                                          <p:val>
                                            <p:strVal val="ppt_y"/>
                                          </p:val>
                                        </p:tav>
                                      </p:tavLst>
                                    </p:anim>
                                    <p:set>
                                      <p:cBhvr>
                                        <p:cTn id="8" dur="1" fill="hold">
                                          <p:stCondLst>
                                            <p:cond delay="499"/>
                                          </p:stCondLst>
                                        </p:cTn>
                                        <p:tgtEl>
                                          <p:spTgt spid="8"/>
                                        </p:tgtEl>
                                        <p:attrNameLst>
                                          <p:attrName>style.visibility</p:attrName>
                                        </p:attrNameLst>
                                      </p:cBhvr>
                                      <p:to>
                                        <p:strVal val="hidden"/>
                                      </p:to>
                                    </p:set>
                                  </p:childTnLst>
                                </p:cTn>
                              </p:par>
                              <p:par>
                                <p:cTn id="9" presetID="0" presetClass="path" presetSubtype="0" accel="50000" decel="50000" fill="hold" grpId="0" nodeType="withEffect">
                                  <p:stCondLst>
                                    <p:cond delay="0"/>
                                  </p:stCondLst>
                                  <p:childTnLst>
                                    <p:animMotion origin="layout" path="M 0 0 L -0.1033 0 " pathEditMode="relative" ptsTypes="AA">
                                      <p:cBhvr>
                                        <p:cTn id="10" dur="2000" fill="hold"/>
                                        <p:tgtEl>
                                          <p:spTgt spid="14"/>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1033 0 " pathEditMode="relative" ptsTypes="AA">
                                      <p:cBhvr>
                                        <p:cTn id="12" dur="2000" fill="hold"/>
                                        <p:tgtEl>
                                          <p:spTgt spid="1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1033 0 " pathEditMode="relative" ptsTypes="AA">
                                      <p:cBhvr>
                                        <p:cTn id="14" dur="2000" fill="hold"/>
                                        <p:tgtEl>
                                          <p:spTgt spid="16"/>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1033 0 " pathEditMode="relative" ptsTypes="AA">
                                      <p:cBhvr>
                                        <p:cTn id="16" dur="2000" fill="hold"/>
                                        <p:tgtEl>
                                          <p:spTgt spid="17"/>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1033 0 " pathEditMode="relative" ptsTypes="AA">
                                      <p:cBhvr>
                                        <p:cTn id="18"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solidFill>
                  <a:srgbClr val="E7702F"/>
                </a:solidFill>
              </a:rPr>
              <a:t>N</a:t>
            </a:r>
            <a:r>
              <a:rPr lang="de-DE" sz="4000" dirty="0" smtClean="0"/>
              <a:t>(CH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TextBox 9"/>
          <p:cNvSpPr txBox="1"/>
          <p:nvPr/>
        </p:nvSpPr>
        <p:spPr>
          <a:xfrm>
            <a:off x="1178822" y="3464747"/>
            <a:ext cx="2808910" cy="830997"/>
          </a:xfrm>
          <a:prstGeom prst="rect">
            <a:avLst/>
          </a:prstGeom>
          <a:noFill/>
        </p:spPr>
        <p:txBody>
          <a:bodyPr wrap="none" rtlCol="0">
            <a:spAutoFit/>
          </a:bodyPr>
          <a:lstStyle/>
          <a:p>
            <a:r>
              <a:rPr lang="en-US" sz="2400" dirty="0" smtClean="0">
                <a:latin typeface="+mj-lt"/>
                <a:ea typeface="Consolas" charset="0"/>
                <a:cs typeface="Consolas" charset="0"/>
              </a:rPr>
              <a:t>Push The Mass of ‘N’ </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3" name="Slide Number Placeholder 12"/>
          <p:cNvSpPr>
            <a:spLocks noGrp="1"/>
          </p:cNvSpPr>
          <p:nvPr>
            <p:ph type="sldNum" sz="quarter" idx="12"/>
          </p:nvPr>
        </p:nvSpPr>
        <p:spPr/>
        <p:txBody>
          <a:bodyPr/>
          <a:lstStyle/>
          <a:p>
            <a:fld id="{835E20A1-CA8B-C44B-AF3A-EA9FF10691F4}" type="slidenum">
              <a:rPr lang="en-US" smtClean="0"/>
              <a:pPr/>
              <a:t>50</a:t>
            </a:fld>
            <a:endParaRPr lang="en-US"/>
          </a:p>
        </p:txBody>
      </p:sp>
    </p:spTree>
    <p:extLst>
      <p:ext uri="{BB962C8B-B14F-4D97-AF65-F5344CB8AC3E}">
        <p14:creationId xmlns:p14="http://schemas.microsoft.com/office/powerpoint/2010/main" val="116461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a:t>
            </a:r>
            <a:r>
              <a:rPr lang="de-DE" sz="4000" dirty="0" smtClean="0">
                <a:solidFill>
                  <a:srgbClr val="E7702F"/>
                </a:solidFill>
              </a:rPr>
              <a:t>(</a:t>
            </a:r>
            <a:r>
              <a:rPr lang="de-DE" sz="4000" dirty="0" smtClean="0"/>
              <a:t>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0" name="TextBox 9"/>
          <p:cNvSpPr txBox="1"/>
          <p:nvPr/>
        </p:nvSpPr>
        <p:spPr>
          <a:xfrm>
            <a:off x="1178822" y="3464747"/>
            <a:ext cx="2389693" cy="461665"/>
          </a:xfrm>
          <a:prstGeom prst="rect">
            <a:avLst/>
          </a:prstGeom>
          <a:noFill/>
        </p:spPr>
        <p:txBody>
          <a:bodyPr wrap="none" rtlCol="0">
            <a:spAutoFit/>
          </a:bodyPr>
          <a:lstStyle/>
          <a:p>
            <a:r>
              <a:rPr lang="en-US" sz="2400" dirty="0" smtClean="0">
                <a:latin typeface="+mj-lt"/>
                <a:ea typeface="Consolas" charset="0"/>
                <a:cs typeface="Consolas" charset="0"/>
              </a:rPr>
              <a:t>Start New Session</a:t>
            </a:r>
            <a:endParaRPr lang="en-US" sz="2400" dirty="0">
              <a:latin typeface="+mj-lt"/>
              <a:ea typeface="Consolas" charset="0"/>
              <a:cs typeface="Consolas" charset="0"/>
            </a:endParaRPr>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51</a:t>
            </a:fld>
            <a:endParaRPr lang="en-US"/>
          </a:p>
        </p:txBody>
      </p:sp>
    </p:spTree>
    <p:extLst>
      <p:ext uri="{BB962C8B-B14F-4D97-AF65-F5344CB8AC3E}">
        <p14:creationId xmlns:p14="http://schemas.microsoft.com/office/powerpoint/2010/main" val="154184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a:t>
            </a:r>
            <a:r>
              <a:rPr lang="de-DE" sz="4000" dirty="0" smtClean="0">
                <a:solidFill>
                  <a:srgbClr val="E7702F"/>
                </a:solidFill>
              </a:rPr>
              <a:t>C</a:t>
            </a:r>
            <a:r>
              <a:rPr lang="de-DE" sz="4000" dirty="0" smtClean="0"/>
              <a:t>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2808910" cy="830997"/>
          </a:xfrm>
          <a:prstGeom prst="rect">
            <a:avLst/>
          </a:prstGeom>
          <a:noFill/>
        </p:spPr>
        <p:txBody>
          <a:bodyPr wrap="none" rtlCol="0">
            <a:spAutoFit/>
          </a:bodyPr>
          <a:lstStyle/>
          <a:p>
            <a:r>
              <a:rPr lang="en-US" sz="2400" dirty="0" smtClean="0">
                <a:latin typeface="+mj-lt"/>
                <a:ea typeface="Consolas" charset="0"/>
                <a:cs typeface="Consolas" charset="0"/>
              </a:rPr>
              <a:t>Push The Mass of ‘C’ </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52</a:t>
            </a:fld>
            <a:endParaRPr lang="en-US"/>
          </a:p>
        </p:txBody>
      </p:sp>
    </p:spTree>
    <p:extLst>
      <p:ext uri="{BB962C8B-B14F-4D97-AF65-F5344CB8AC3E}">
        <p14:creationId xmlns:p14="http://schemas.microsoft.com/office/powerpoint/2010/main" val="6051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a:t>
            </a:r>
            <a:r>
              <a:rPr lang="de-DE" sz="4000" dirty="0" smtClean="0">
                <a:solidFill>
                  <a:srgbClr val="E7702F"/>
                </a:solidFill>
              </a:rPr>
              <a:t>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2808910" cy="830997"/>
          </a:xfrm>
          <a:prstGeom prst="rect">
            <a:avLst/>
          </a:prstGeom>
          <a:noFill/>
        </p:spPr>
        <p:txBody>
          <a:bodyPr wrap="none" rtlCol="0">
            <a:spAutoFit/>
          </a:bodyPr>
          <a:lstStyle/>
          <a:p>
            <a:r>
              <a:rPr lang="en-US" sz="2400" dirty="0" smtClean="0">
                <a:latin typeface="+mj-lt"/>
                <a:ea typeface="Consolas" charset="0"/>
                <a:cs typeface="Consolas" charset="0"/>
              </a:rPr>
              <a:t>Push The Mass of ‘H’ </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53</a:t>
            </a:fld>
            <a:endParaRPr lang="en-US"/>
          </a:p>
        </p:txBody>
      </p:sp>
    </p:spTree>
    <p:extLst>
      <p:ext uri="{BB962C8B-B14F-4D97-AF65-F5344CB8AC3E}">
        <p14:creationId xmlns:p14="http://schemas.microsoft.com/office/powerpoint/2010/main" val="138385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solidFill>
                  <a:srgbClr val="E7702F"/>
                </a:solidFill>
              </a:rPr>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3293722" cy="461665"/>
          </a:xfrm>
          <a:prstGeom prst="rect">
            <a:avLst/>
          </a:prstGeom>
          <a:noFill/>
        </p:spPr>
        <p:txBody>
          <a:bodyPr wrap="none" rtlCol="0">
            <a:spAutoFit/>
          </a:bodyPr>
          <a:lstStyle/>
          <a:p>
            <a:r>
              <a:rPr lang="en-US" sz="2400" dirty="0" smtClean="0">
                <a:latin typeface="+mj-lt"/>
                <a:ea typeface="Consolas" charset="0"/>
                <a:cs typeface="Consolas" charset="0"/>
              </a:rPr>
              <a:t>Multiply top of stack by 2</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54</a:t>
            </a:fld>
            <a:endParaRPr lang="en-US"/>
          </a:p>
        </p:txBody>
      </p:sp>
    </p:spTree>
    <p:extLst>
      <p:ext uri="{BB962C8B-B14F-4D97-AF65-F5344CB8AC3E}">
        <p14:creationId xmlns:p14="http://schemas.microsoft.com/office/powerpoint/2010/main" val="12517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5"/>
                                        </p:tgtEl>
                                        <p:attrNameLst>
                                          <p:attrName>ppt_y</p:attrName>
                                        </p:attrNameLst>
                                      </p:cBhvr>
                                      <p:tavLst>
                                        <p:tav tm="0">
                                          <p:val>
                                            <p:strVal val="#ppt_y"/>
                                          </p:val>
                                        </p:tav>
                                        <p:tav tm="100000">
                                          <p:val>
                                            <p:strVal val="#ppt_y-#ppt_h*1.125000"/>
                                          </p:val>
                                        </p:tav>
                                      </p:tavLst>
                                    </p:anim>
                                    <p:animEffect transition="out" filter="wipe(up)">
                                      <p:cBhvr>
                                        <p:cTn id="7" dur="500"/>
                                        <p:tgtEl>
                                          <p:spTgt spid="15"/>
                                        </p:tgtEl>
                                      </p:cBhvr>
                                    </p:animEffect>
                                    <p:set>
                                      <p:cBhvr>
                                        <p:cTn id="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solidFill>
                  <a:srgbClr val="E7702F"/>
                </a:solidFill>
              </a:rPr>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3293722" cy="461665"/>
          </a:xfrm>
          <a:prstGeom prst="rect">
            <a:avLst/>
          </a:prstGeom>
          <a:noFill/>
        </p:spPr>
        <p:txBody>
          <a:bodyPr wrap="none" rtlCol="0">
            <a:spAutoFit/>
          </a:bodyPr>
          <a:lstStyle/>
          <a:p>
            <a:r>
              <a:rPr lang="en-US" sz="2400" dirty="0" smtClean="0">
                <a:latin typeface="+mj-lt"/>
                <a:ea typeface="Consolas" charset="0"/>
                <a:cs typeface="Consolas" charset="0"/>
              </a:rPr>
              <a:t>Multiply top of stack by 2</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CustomShape 2"/>
          <p:cNvSpPr/>
          <p:nvPr/>
        </p:nvSpPr>
        <p:spPr>
          <a:xfrm>
            <a:off x="2547083" y="6323134"/>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55</a:t>
            </a:fld>
            <a:endParaRPr lang="en-US"/>
          </a:p>
        </p:txBody>
      </p:sp>
    </p:spTree>
    <p:extLst>
      <p:ext uri="{BB962C8B-B14F-4D97-AF65-F5344CB8AC3E}">
        <p14:creationId xmlns:p14="http://schemas.microsoft.com/office/powerpoint/2010/main" val="1582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solidFill>
                  <a:srgbClr val="E7702F"/>
                </a:solidFill>
              </a:rPr>
              <a:t>(</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2389693" cy="461665"/>
          </a:xfrm>
          <a:prstGeom prst="rect">
            <a:avLst/>
          </a:prstGeom>
          <a:noFill/>
        </p:spPr>
        <p:txBody>
          <a:bodyPr wrap="none" rtlCol="0">
            <a:spAutoFit/>
          </a:bodyPr>
          <a:lstStyle/>
          <a:p>
            <a:r>
              <a:rPr lang="en-US" sz="2400" dirty="0" smtClean="0">
                <a:latin typeface="+mj-lt"/>
                <a:ea typeface="Consolas" charset="0"/>
                <a:cs typeface="Consolas" charset="0"/>
              </a:rPr>
              <a:t>Start New </a:t>
            </a:r>
            <a:r>
              <a:rPr lang="en-US" sz="2400" dirty="0">
                <a:latin typeface="+mj-lt"/>
                <a:ea typeface="Consolas" charset="0"/>
                <a:cs typeface="Consolas" charset="0"/>
              </a:rPr>
              <a:t>S</a:t>
            </a:r>
            <a:r>
              <a:rPr lang="en-US" sz="2400" dirty="0" smtClean="0">
                <a:latin typeface="+mj-lt"/>
                <a:ea typeface="Consolas" charset="0"/>
                <a:cs typeface="Consolas" charset="0"/>
              </a:rPr>
              <a:t>ession</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Rectangle 15"/>
          <p:cNvSpPr/>
          <p:nvPr/>
        </p:nvSpPr>
        <p:spPr>
          <a:xfrm>
            <a:off x="5537045" y="2074065"/>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56</a:t>
            </a:fld>
            <a:endParaRPr lang="en-US"/>
          </a:p>
        </p:txBody>
      </p:sp>
    </p:spTree>
    <p:extLst>
      <p:ext uri="{BB962C8B-B14F-4D97-AF65-F5344CB8AC3E}">
        <p14:creationId xmlns:p14="http://schemas.microsoft.com/office/powerpoint/2010/main" val="191218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a:t>
            </a:r>
            <a:r>
              <a:rPr lang="de-DE" sz="4000" dirty="0" smtClean="0">
                <a:solidFill>
                  <a:srgbClr val="E7702F"/>
                </a:solidFill>
              </a:rPr>
              <a:t>C</a:t>
            </a:r>
            <a:r>
              <a:rPr lang="de-DE" sz="4000" dirty="0" smtClean="0"/>
              <a:t>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2739981" cy="830997"/>
          </a:xfrm>
          <a:prstGeom prst="rect">
            <a:avLst/>
          </a:prstGeom>
          <a:noFill/>
        </p:spPr>
        <p:txBody>
          <a:bodyPr wrap="none" rtlCol="0">
            <a:spAutoFit/>
          </a:bodyPr>
          <a:lstStyle/>
          <a:p>
            <a:pPr algn="ctr"/>
            <a:r>
              <a:rPr lang="en-US" sz="2400" dirty="0" smtClean="0">
                <a:latin typeface="+mj-lt"/>
                <a:ea typeface="Consolas" charset="0"/>
                <a:cs typeface="Consolas" charset="0"/>
              </a:rPr>
              <a:t>Push The Mass of ‘C’</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Rectangle 15"/>
          <p:cNvSpPr/>
          <p:nvPr/>
        </p:nvSpPr>
        <p:spPr>
          <a:xfrm>
            <a:off x="5537045" y="2074065"/>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Rectangle 16"/>
          <p:cNvSpPr/>
          <p:nvPr/>
        </p:nvSpPr>
        <p:spPr>
          <a:xfrm>
            <a:off x="5537044" y="1539209"/>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57</a:t>
            </a:fld>
            <a:endParaRPr lang="en-US"/>
          </a:p>
        </p:txBody>
      </p:sp>
    </p:spTree>
    <p:extLst>
      <p:ext uri="{BB962C8B-B14F-4D97-AF65-F5344CB8AC3E}">
        <p14:creationId xmlns:p14="http://schemas.microsoft.com/office/powerpoint/2010/main" val="10329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a:t>
            </a:r>
            <a:r>
              <a:rPr lang="de-DE" sz="4000" dirty="0" smtClean="0">
                <a:solidFill>
                  <a:srgbClr val="E7702F"/>
                </a:solidFill>
              </a:rPr>
              <a:t>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178822" y="3464747"/>
            <a:ext cx="2739981" cy="830997"/>
          </a:xfrm>
          <a:prstGeom prst="rect">
            <a:avLst/>
          </a:prstGeom>
          <a:noFill/>
        </p:spPr>
        <p:txBody>
          <a:bodyPr wrap="none" rtlCol="0">
            <a:spAutoFit/>
          </a:bodyPr>
          <a:lstStyle/>
          <a:p>
            <a:pPr algn="ctr"/>
            <a:r>
              <a:rPr lang="en-US" sz="2400" dirty="0" smtClean="0">
                <a:latin typeface="+mj-lt"/>
                <a:ea typeface="Consolas" charset="0"/>
                <a:cs typeface="Consolas" charset="0"/>
              </a:rPr>
              <a:t>Push The Mass of ‘H’</a:t>
            </a:r>
          </a:p>
          <a:p>
            <a:pPr algn="ctr"/>
            <a:r>
              <a:rPr lang="en-US" sz="2400" dirty="0" smtClean="0">
                <a:latin typeface="+mj-lt"/>
                <a:ea typeface="Consolas" charset="0"/>
                <a:cs typeface="Consolas" charset="0"/>
              </a:rPr>
              <a:t>Into The Stack</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Rectangle 15"/>
          <p:cNvSpPr/>
          <p:nvPr/>
        </p:nvSpPr>
        <p:spPr>
          <a:xfrm>
            <a:off x="5537045" y="2074065"/>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Rectangle 16"/>
          <p:cNvSpPr/>
          <p:nvPr/>
        </p:nvSpPr>
        <p:spPr>
          <a:xfrm>
            <a:off x="5537044" y="1539209"/>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3" y="10148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9"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58</a:t>
            </a:fld>
            <a:endParaRPr lang="en-US"/>
          </a:p>
        </p:txBody>
      </p:sp>
    </p:spTree>
    <p:extLst>
      <p:ext uri="{BB962C8B-B14F-4D97-AF65-F5344CB8AC3E}">
        <p14:creationId xmlns:p14="http://schemas.microsoft.com/office/powerpoint/2010/main" val="61948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down)">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solidFill>
                  <a:srgbClr val="E7702F"/>
                </a:solidFill>
              </a:rPr>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857263" y="3464747"/>
            <a:ext cx="3383106" cy="461665"/>
          </a:xfrm>
          <a:prstGeom prst="rect">
            <a:avLst/>
          </a:prstGeom>
          <a:noFill/>
        </p:spPr>
        <p:txBody>
          <a:bodyPr wrap="none" rtlCol="0">
            <a:spAutoFit/>
          </a:bodyPr>
          <a:lstStyle/>
          <a:p>
            <a:pPr algn="ctr"/>
            <a:r>
              <a:rPr lang="en-US" sz="2400" dirty="0" smtClean="0">
                <a:latin typeface="+mj-lt"/>
                <a:ea typeface="Consolas" charset="0"/>
                <a:cs typeface="Consolas" charset="0"/>
              </a:rPr>
              <a:t>Multiply Top Of Stack by 3</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Rectangle 15"/>
          <p:cNvSpPr/>
          <p:nvPr/>
        </p:nvSpPr>
        <p:spPr>
          <a:xfrm>
            <a:off x="5537045" y="2074065"/>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Rectangle 16"/>
          <p:cNvSpPr/>
          <p:nvPr/>
        </p:nvSpPr>
        <p:spPr>
          <a:xfrm>
            <a:off x="5537044" y="1539209"/>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3" y="10148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9"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59</a:t>
            </a:fld>
            <a:endParaRPr lang="en-US"/>
          </a:p>
        </p:txBody>
      </p:sp>
    </p:spTree>
    <p:extLst>
      <p:ext uri="{BB962C8B-B14F-4D97-AF65-F5344CB8AC3E}">
        <p14:creationId xmlns:p14="http://schemas.microsoft.com/office/powerpoint/2010/main" val="72967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8"/>
                                        </p:tgtEl>
                                        <p:attrNameLst>
                                          <p:attrName>ppt_y</p:attrName>
                                        </p:attrNameLst>
                                      </p:cBhvr>
                                      <p:tavLst>
                                        <p:tav tm="0">
                                          <p:val>
                                            <p:strVal val="#ppt_y"/>
                                          </p:val>
                                        </p:tav>
                                        <p:tav tm="100000">
                                          <p:val>
                                            <p:strVal val="#ppt_y-#ppt_h*1.125000"/>
                                          </p:val>
                                        </p:tav>
                                      </p:tavLst>
                                    </p:anim>
                                    <p:animEffect transition="out" filter="wipe(up)">
                                      <p:cBhvr>
                                        <p:cTn id="7" dur="500"/>
                                        <p:tgtEl>
                                          <p:spTgt spid="18"/>
                                        </p:tgtEl>
                                      </p:cBhvr>
                                    </p:animEffect>
                                    <p:set>
                                      <p:cBhvr>
                                        <p:cTn id="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49197" y="1179706"/>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a:solidFill>
                  <a:srgbClr val="000000"/>
                </a:solidFill>
                <a:uFill>
                  <a:solidFill>
                    <a:srgbClr val="FFFFFF"/>
                  </a:solidFill>
                </a:uFill>
                <a:latin typeface="Gill Sans MT"/>
              </a:rPr>
              <a:t>Class </a:t>
            </a:r>
            <a:r>
              <a:rPr lang="en-US" sz="2400" b="1" strike="noStrike" spc="-1" dirty="0" smtClean="0">
                <a:solidFill>
                  <a:schemeClr val="accent1"/>
                </a:solidFill>
                <a:uFill>
                  <a:solidFill>
                    <a:srgbClr val="FFFFFF"/>
                  </a:solidFill>
                </a:uFill>
                <a:latin typeface="Gill Sans MT"/>
              </a:rPr>
              <a:t>Stack&lt;E&gt;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467749" y="1709212"/>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Stack&lt;E&gt;</a:t>
            </a:r>
            <a:endParaRPr lang="en-US" dirty="0"/>
          </a:p>
        </p:txBody>
      </p:sp>
      <p:sp>
        <p:nvSpPr>
          <p:cNvPr id="67" name="Rectangle 66"/>
          <p:cNvSpPr/>
          <p:nvPr/>
        </p:nvSpPr>
        <p:spPr>
          <a:xfrm>
            <a:off x="467750" y="2086268"/>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elements: </a:t>
            </a:r>
            <a:r>
              <a:rPr lang="en-US" dirty="0" err="1" smtClean="0"/>
              <a:t>LinkedList</a:t>
            </a:r>
            <a:r>
              <a:rPr lang="en-US" dirty="0" smtClean="0"/>
              <a:t>&lt;E&gt;</a:t>
            </a:r>
          </a:p>
        </p:txBody>
      </p:sp>
      <p:sp>
        <p:nvSpPr>
          <p:cNvPr id="68" name="Rectangle 3"/>
          <p:cNvSpPr/>
          <p:nvPr/>
        </p:nvSpPr>
        <p:spPr>
          <a:xfrm>
            <a:off x="467748" y="2809159"/>
            <a:ext cx="3252217" cy="174567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push(E) : void</a:t>
            </a:r>
          </a:p>
          <a:p>
            <a:pPr algn="just">
              <a:tabLst>
                <a:tab pos="287338" algn="l"/>
              </a:tabLst>
            </a:pPr>
            <a:r>
              <a:rPr lang="en-US" dirty="0" smtClean="0"/>
              <a:t>+	pop() : E</a:t>
            </a:r>
          </a:p>
          <a:p>
            <a:pPr algn="just">
              <a:tabLst>
                <a:tab pos="287338" algn="l"/>
              </a:tabLst>
            </a:pPr>
            <a:r>
              <a:rPr lang="en-US" dirty="0" smtClean="0"/>
              <a:t>+	peek() : E</a:t>
            </a:r>
          </a:p>
          <a:p>
            <a:pPr algn="just">
              <a:tabLst>
                <a:tab pos="287338" algn="l"/>
              </a:tabLst>
            </a:pPr>
            <a:r>
              <a:rPr lang="en-US" dirty="0" smtClean="0"/>
              <a:t>+	</a:t>
            </a:r>
            <a:r>
              <a:rPr lang="en-US" dirty="0" err="1" smtClean="0"/>
              <a:t>getSize</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isEmpty</a:t>
            </a:r>
            <a:r>
              <a:rPr lang="en-US" dirty="0" smtClean="0"/>
              <a:t>() : </a:t>
            </a:r>
            <a:r>
              <a:rPr lang="en-US" dirty="0" err="1" smtClean="0"/>
              <a:t>boolean</a:t>
            </a:r>
            <a:endParaRPr lang="en-US" dirty="0" smtClean="0"/>
          </a:p>
        </p:txBody>
      </p:sp>
      <p:sp>
        <p:nvSpPr>
          <p:cNvPr id="7" name="TextBox 6"/>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6</a:t>
            </a:fld>
            <a:endParaRPr lang="en-US"/>
          </a:p>
        </p:txBody>
      </p:sp>
    </p:spTree>
    <p:extLst>
      <p:ext uri="{BB962C8B-B14F-4D97-AF65-F5344CB8AC3E}">
        <p14:creationId xmlns:p14="http://schemas.microsoft.com/office/powerpoint/2010/main" val="88041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solidFill>
                  <a:srgbClr val="E7702F"/>
                </a:solidFill>
              </a:rPr>
              <a:t>3</a:t>
            </a:r>
            <a:r>
              <a:rPr lang="de-DE" sz="4000" dirty="0" smtClean="0"/>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857263" y="3464747"/>
            <a:ext cx="3383106" cy="461665"/>
          </a:xfrm>
          <a:prstGeom prst="rect">
            <a:avLst/>
          </a:prstGeom>
          <a:noFill/>
        </p:spPr>
        <p:txBody>
          <a:bodyPr wrap="none" rtlCol="0">
            <a:spAutoFit/>
          </a:bodyPr>
          <a:lstStyle/>
          <a:p>
            <a:pPr algn="ctr"/>
            <a:r>
              <a:rPr lang="en-US" sz="2400" dirty="0" smtClean="0">
                <a:latin typeface="+mj-lt"/>
                <a:ea typeface="Consolas" charset="0"/>
                <a:cs typeface="Consolas" charset="0"/>
              </a:rPr>
              <a:t>Multiply Top Of Stack by 3</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Rectangle 15"/>
          <p:cNvSpPr/>
          <p:nvPr/>
        </p:nvSpPr>
        <p:spPr>
          <a:xfrm>
            <a:off x="5537045" y="2074065"/>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Rectangle 16"/>
          <p:cNvSpPr/>
          <p:nvPr/>
        </p:nvSpPr>
        <p:spPr>
          <a:xfrm>
            <a:off x="5537044" y="1539209"/>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3" y="10148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9"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60</a:t>
            </a:fld>
            <a:endParaRPr lang="en-US"/>
          </a:p>
        </p:txBody>
      </p:sp>
    </p:spTree>
    <p:extLst>
      <p:ext uri="{BB962C8B-B14F-4D97-AF65-F5344CB8AC3E}">
        <p14:creationId xmlns:p14="http://schemas.microsoft.com/office/powerpoint/2010/main" val="151783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down)">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solidFill>
                  <a:srgbClr val="E7702F"/>
                </a:solidFill>
              </a:rPr>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726669" y="3464747"/>
            <a:ext cx="1644297" cy="461665"/>
          </a:xfrm>
          <a:prstGeom prst="rect">
            <a:avLst/>
          </a:prstGeom>
          <a:noFill/>
        </p:spPr>
        <p:txBody>
          <a:bodyPr wrap="none" rtlCol="0">
            <a:spAutoFit/>
          </a:bodyPr>
          <a:lstStyle/>
          <a:p>
            <a:pPr algn="ctr"/>
            <a:r>
              <a:rPr lang="en-US" sz="2400" dirty="0" smtClean="0">
                <a:latin typeface="+mj-lt"/>
                <a:ea typeface="Consolas" charset="0"/>
                <a:cs typeface="Consolas" charset="0"/>
              </a:rPr>
              <a:t>Accumulate</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6" name="Rectangle 15"/>
          <p:cNvSpPr/>
          <p:nvPr/>
        </p:nvSpPr>
        <p:spPr>
          <a:xfrm>
            <a:off x="5537045" y="2074065"/>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7" name="Rectangle 16"/>
          <p:cNvSpPr/>
          <p:nvPr/>
        </p:nvSpPr>
        <p:spPr>
          <a:xfrm>
            <a:off x="5537044" y="1539209"/>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8" name="Rectangle 17"/>
          <p:cNvSpPr/>
          <p:nvPr/>
        </p:nvSpPr>
        <p:spPr>
          <a:xfrm>
            <a:off x="5537043" y="10148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0" name="TextBox 9"/>
          <p:cNvSpPr txBox="1"/>
          <p:nvPr/>
        </p:nvSpPr>
        <p:spPr>
          <a:xfrm>
            <a:off x="1676515" y="4166565"/>
            <a:ext cx="2624446" cy="523220"/>
          </a:xfrm>
          <a:prstGeom prst="rect">
            <a:avLst/>
          </a:prstGeom>
          <a:noFill/>
        </p:spPr>
        <p:txBody>
          <a:bodyPr wrap="square" rtlCol="0">
            <a:spAutoFit/>
          </a:bodyPr>
          <a:lstStyle/>
          <a:p>
            <a:r>
              <a:rPr lang="en-US" sz="2800" smtClean="0"/>
              <a:t>3 + 12 = 15</a:t>
            </a:r>
            <a:endParaRPr lang="en-US" dirty="0"/>
          </a:p>
        </p:txBody>
      </p:sp>
      <p:sp>
        <p:nvSpPr>
          <p:cNvPr id="19"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20" name="Slide Number Placeholder 19"/>
          <p:cNvSpPr>
            <a:spLocks noGrp="1"/>
          </p:cNvSpPr>
          <p:nvPr>
            <p:ph type="sldNum" sz="quarter" idx="12"/>
          </p:nvPr>
        </p:nvSpPr>
        <p:spPr/>
        <p:txBody>
          <a:bodyPr/>
          <a:lstStyle/>
          <a:p>
            <a:fld id="{835E20A1-CA8B-C44B-AF3A-EA9FF10691F4}" type="slidenum">
              <a:rPr lang="en-US" smtClean="0"/>
              <a:pPr/>
              <a:t>61</a:t>
            </a:fld>
            <a:endParaRPr lang="en-US"/>
          </a:p>
        </p:txBody>
      </p:sp>
    </p:spTree>
    <p:extLst>
      <p:ext uri="{BB962C8B-B14F-4D97-AF65-F5344CB8AC3E}">
        <p14:creationId xmlns:p14="http://schemas.microsoft.com/office/powerpoint/2010/main" val="23999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8"/>
                                        </p:tgtEl>
                                        <p:attrNameLst>
                                          <p:attrName>ppt_y</p:attrName>
                                        </p:attrNameLst>
                                      </p:cBhvr>
                                      <p:tavLst>
                                        <p:tav tm="0">
                                          <p:val>
                                            <p:strVal val="#ppt_y"/>
                                          </p:val>
                                        </p:tav>
                                        <p:tav tm="100000">
                                          <p:val>
                                            <p:strVal val="#ppt_y-#ppt_h*1.125000"/>
                                          </p:val>
                                        </p:tav>
                                      </p:tavLst>
                                    </p:anim>
                                    <p:animEffect transition="out" filter="wipe(up)">
                                      <p:cBhvr>
                                        <p:cTn id="7" dur="500"/>
                                        <p:tgtEl>
                                          <p:spTgt spid="18"/>
                                        </p:tgtEl>
                                      </p:cBhvr>
                                    </p:animEffect>
                                    <p:set>
                                      <p:cBhvr>
                                        <p:cTn id="8" dur="1" fill="hold">
                                          <p:stCondLst>
                                            <p:cond delay="499"/>
                                          </p:stCondLst>
                                        </p:cTn>
                                        <p:tgtEl>
                                          <p:spTgt spid="18"/>
                                        </p:tgtEl>
                                        <p:attrNameLst>
                                          <p:attrName>style.visibility</p:attrName>
                                        </p:attrNameLst>
                                      </p:cBhvr>
                                      <p:to>
                                        <p:strVal val="hidden"/>
                                      </p:to>
                                    </p:set>
                                  </p:childTnLst>
                                </p:cTn>
                              </p:par>
                            </p:childTnLst>
                          </p:cTn>
                        </p:par>
                        <p:par>
                          <p:cTn id="9" fill="hold">
                            <p:stCondLst>
                              <p:cond delay="500"/>
                            </p:stCondLst>
                            <p:childTnLst>
                              <p:par>
                                <p:cTn id="10" presetID="12" presetClass="exit" presetSubtype="1" fill="hold" grpId="0" nodeType="afterEffect">
                                  <p:stCondLst>
                                    <p:cond delay="0"/>
                                  </p:stCondLst>
                                  <p:childTnLst>
                                    <p:anim calcmode="lin" valueType="num">
                                      <p:cBhvr additive="base">
                                        <p:cTn id="11" dur="500"/>
                                        <p:tgtEl>
                                          <p:spTgt spid="17"/>
                                        </p:tgtEl>
                                        <p:attrNameLst>
                                          <p:attrName>ppt_y</p:attrName>
                                        </p:attrNameLst>
                                      </p:cBhvr>
                                      <p:tavLst>
                                        <p:tav tm="0">
                                          <p:val>
                                            <p:strVal val="#ppt_y"/>
                                          </p:val>
                                        </p:tav>
                                        <p:tav tm="100000">
                                          <p:val>
                                            <p:strVal val="#ppt_y-#ppt_h*1.125000"/>
                                          </p:val>
                                        </p:tav>
                                      </p:tavLst>
                                    </p:anim>
                                    <p:animEffect transition="out" filter="wipe(up)">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par>
                          <p:cTn id="14" fill="hold">
                            <p:stCondLst>
                              <p:cond delay="1000"/>
                            </p:stCondLst>
                            <p:childTnLst>
                              <p:par>
                                <p:cTn id="15" presetID="12" presetClass="exit" presetSubtype="1" fill="hold" grpId="0" nodeType="afterEffect">
                                  <p:stCondLst>
                                    <p:cond delay="0"/>
                                  </p:stCondLst>
                                  <p:childTnLst>
                                    <p:anim calcmode="lin" valueType="num">
                                      <p:cBhvr additive="base">
                                        <p:cTn id="16" dur="500"/>
                                        <p:tgtEl>
                                          <p:spTgt spid="16"/>
                                        </p:tgtEl>
                                        <p:attrNameLst>
                                          <p:attrName>ppt_y</p:attrName>
                                        </p:attrNameLst>
                                      </p:cBhvr>
                                      <p:tavLst>
                                        <p:tav tm="0">
                                          <p:val>
                                            <p:strVal val="#ppt_y"/>
                                          </p:val>
                                        </p:tav>
                                        <p:tav tm="100000">
                                          <p:val>
                                            <p:strVal val="#ppt_y-#ppt_h*1.125000"/>
                                          </p:val>
                                        </p:tav>
                                      </p:tavLst>
                                    </p:anim>
                                    <p:animEffect transition="out" filter="wipe(up)">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solidFill>
                  <a:srgbClr val="E7702F"/>
                </a:solidFill>
              </a:rPr>
              <a:t>)</a:t>
            </a:r>
            <a:r>
              <a:rPr lang="de-DE" sz="4000" baseline="-25000" dirty="0" smtClean="0"/>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746644" y="3464747"/>
            <a:ext cx="1604350" cy="461665"/>
          </a:xfrm>
          <a:prstGeom prst="rect">
            <a:avLst/>
          </a:prstGeom>
          <a:noFill/>
        </p:spPr>
        <p:txBody>
          <a:bodyPr wrap="none" rtlCol="0">
            <a:spAutoFit/>
          </a:bodyPr>
          <a:lstStyle/>
          <a:p>
            <a:pPr algn="ctr"/>
            <a:r>
              <a:rPr lang="en-US" sz="2400" dirty="0" smtClean="0">
                <a:latin typeface="+mj-lt"/>
                <a:ea typeface="Consolas" charset="0"/>
                <a:cs typeface="Consolas" charset="0"/>
              </a:rPr>
              <a:t>Push Result</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7" name="Rectangle 16"/>
          <p:cNvSpPr/>
          <p:nvPr/>
        </p:nvSpPr>
        <p:spPr>
          <a:xfrm>
            <a:off x="5537045" y="208657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15</a:t>
            </a:r>
            <a:endParaRPr lang="en-US" sz="2000" dirty="0"/>
          </a:p>
        </p:txBody>
      </p:sp>
      <p:sp>
        <p:nvSpPr>
          <p:cNvPr id="10" name="TextBox 9"/>
          <p:cNvSpPr txBox="1"/>
          <p:nvPr/>
        </p:nvSpPr>
        <p:spPr>
          <a:xfrm>
            <a:off x="1676515" y="4166565"/>
            <a:ext cx="2624446" cy="523220"/>
          </a:xfrm>
          <a:prstGeom prst="rect">
            <a:avLst/>
          </a:prstGeom>
          <a:noFill/>
        </p:spPr>
        <p:txBody>
          <a:bodyPr wrap="square" rtlCol="0">
            <a:spAutoFit/>
          </a:bodyPr>
          <a:lstStyle/>
          <a:p>
            <a:r>
              <a:rPr lang="en-US" sz="2800" smtClean="0"/>
              <a:t>3 + 12 = 15</a:t>
            </a:r>
            <a:endParaRPr lang="en-US" dirty="0"/>
          </a:p>
        </p:txBody>
      </p:sp>
      <p:sp>
        <p:nvSpPr>
          <p:cNvPr id="1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6" name="Slide Number Placeholder 15"/>
          <p:cNvSpPr>
            <a:spLocks noGrp="1"/>
          </p:cNvSpPr>
          <p:nvPr>
            <p:ph type="sldNum" sz="quarter" idx="12"/>
          </p:nvPr>
        </p:nvSpPr>
        <p:spPr/>
        <p:txBody>
          <a:bodyPr/>
          <a:lstStyle/>
          <a:p>
            <a:fld id="{835E20A1-CA8B-C44B-AF3A-EA9FF10691F4}" type="slidenum">
              <a:rPr lang="en-US" smtClean="0"/>
              <a:pPr/>
              <a:t>62</a:t>
            </a:fld>
            <a:endParaRPr lang="en-US"/>
          </a:p>
        </p:txBody>
      </p:sp>
    </p:spTree>
    <p:extLst>
      <p:ext uri="{BB962C8B-B14F-4D97-AF65-F5344CB8AC3E}">
        <p14:creationId xmlns:p14="http://schemas.microsoft.com/office/powerpoint/2010/main" val="64426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solidFill>
                  <a:srgbClr val="E7702F"/>
                </a:solidFill>
              </a:rPr>
              <a:t>2</a:t>
            </a:r>
            <a:r>
              <a:rPr lang="de-DE" sz="4000" dirty="0" smtClean="0"/>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878110" y="3464747"/>
            <a:ext cx="3341428" cy="461665"/>
          </a:xfrm>
          <a:prstGeom prst="rect">
            <a:avLst/>
          </a:prstGeom>
          <a:noFill/>
        </p:spPr>
        <p:txBody>
          <a:bodyPr wrap="none" rtlCol="0">
            <a:spAutoFit/>
          </a:bodyPr>
          <a:lstStyle/>
          <a:p>
            <a:pPr algn="ctr"/>
            <a:r>
              <a:rPr lang="en-US" sz="2400" dirty="0" smtClean="0">
                <a:latin typeface="+mj-lt"/>
                <a:ea typeface="Consolas" charset="0"/>
                <a:cs typeface="Consolas" charset="0"/>
              </a:rPr>
              <a:t>Multiply Top of Stack by 2</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7" name="Rectangle 16"/>
          <p:cNvSpPr/>
          <p:nvPr/>
        </p:nvSpPr>
        <p:spPr>
          <a:xfrm>
            <a:off x="5537045" y="208657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15</a:t>
            </a:r>
            <a:endParaRPr lang="en-US" sz="2000" dirty="0"/>
          </a:p>
        </p:txBody>
      </p:sp>
      <p:sp>
        <p:nvSpPr>
          <p:cNvPr id="1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63</a:t>
            </a:fld>
            <a:endParaRPr lang="en-US"/>
          </a:p>
        </p:txBody>
      </p:sp>
    </p:spTree>
    <p:extLst>
      <p:ext uri="{BB962C8B-B14F-4D97-AF65-F5344CB8AC3E}">
        <p14:creationId xmlns:p14="http://schemas.microsoft.com/office/powerpoint/2010/main" val="54160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7"/>
                                        </p:tgtEl>
                                        <p:attrNameLst>
                                          <p:attrName>ppt_y</p:attrName>
                                        </p:attrNameLst>
                                      </p:cBhvr>
                                      <p:tavLst>
                                        <p:tav tm="0">
                                          <p:val>
                                            <p:strVal val="#ppt_y"/>
                                          </p:val>
                                        </p:tav>
                                        <p:tav tm="100000">
                                          <p:val>
                                            <p:strVal val="#ppt_y-#ppt_h*1.125000"/>
                                          </p:val>
                                        </p:tav>
                                      </p:tavLst>
                                    </p:anim>
                                    <p:animEffect transition="out" filter="wipe(up)">
                                      <p:cBhvr>
                                        <p:cTn id="7" dur="500"/>
                                        <p:tgtEl>
                                          <p:spTgt spid="17"/>
                                        </p:tgtEl>
                                      </p:cBhvr>
                                    </p:animEffect>
                                    <p:set>
                                      <p:cBhvr>
                                        <p:cTn id="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solidFill>
                  <a:srgbClr val="E7702F"/>
                </a:solidFill>
              </a:rPr>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2" name="Rectangle 11"/>
          <p:cNvSpPr/>
          <p:nvPr/>
        </p:nvSpPr>
        <p:spPr>
          <a:xfrm>
            <a:off x="5537048" y="3679677"/>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3" name="TextBox 12"/>
          <p:cNvSpPr txBox="1"/>
          <p:nvPr/>
        </p:nvSpPr>
        <p:spPr>
          <a:xfrm>
            <a:off x="1726677" y="3464747"/>
            <a:ext cx="1644297" cy="461665"/>
          </a:xfrm>
          <a:prstGeom prst="rect">
            <a:avLst/>
          </a:prstGeom>
          <a:noFill/>
        </p:spPr>
        <p:txBody>
          <a:bodyPr wrap="none" rtlCol="0">
            <a:spAutoFit/>
          </a:bodyPr>
          <a:lstStyle/>
          <a:p>
            <a:pPr algn="ctr"/>
            <a:r>
              <a:rPr lang="en-US" sz="2400" dirty="0" smtClean="0">
                <a:latin typeface="+mj-lt"/>
                <a:ea typeface="Consolas" charset="0"/>
                <a:cs typeface="Consolas" charset="0"/>
              </a:rPr>
              <a:t>Accumulate</a:t>
            </a:r>
            <a:endParaRPr lang="en-US" sz="2400" dirty="0">
              <a:latin typeface="+mj-lt"/>
              <a:ea typeface="Consolas" charset="0"/>
              <a:cs typeface="Consolas" charset="0"/>
            </a:endParaRPr>
          </a:p>
        </p:txBody>
      </p:sp>
      <p:sp>
        <p:nvSpPr>
          <p:cNvPr id="14" name="Rectangle 13"/>
          <p:cNvSpPr/>
          <p:nvPr/>
        </p:nvSpPr>
        <p:spPr>
          <a:xfrm>
            <a:off x="5537047" y="314675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12</a:t>
            </a:r>
            <a:endParaRPr lang="en-US" sz="2000" dirty="0"/>
          </a:p>
        </p:txBody>
      </p:sp>
      <p:sp>
        <p:nvSpPr>
          <p:cNvPr id="15" name="Rectangle 14"/>
          <p:cNvSpPr/>
          <p:nvPr/>
        </p:nvSpPr>
        <p:spPr>
          <a:xfrm>
            <a:off x="5537046" y="260996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2</a:t>
            </a:r>
            <a:endParaRPr lang="en-US" sz="2000" dirty="0"/>
          </a:p>
        </p:txBody>
      </p:sp>
      <p:sp>
        <p:nvSpPr>
          <p:cNvPr id="17" name="Rectangle 16"/>
          <p:cNvSpPr/>
          <p:nvPr/>
        </p:nvSpPr>
        <p:spPr>
          <a:xfrm>
            <a:off x="5537045" y="208657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30</a:t>
            </a:r>
            <a:endParaRPr lang="en-US" sz="2000" dirty="0"/>
          </a:p>
        </p:txBody>
      </p:sp>
      <p:sp>
        <p:nvSpPr>
          <p:cNvPr id="16" name="TextBox 15"/>
          <p:cNvSpPr txBox="1"/>
          <p:nvPr/>
        </p:nvSpPr>
        <p:spPr>
          <a:xfrm>
            <a:off x="1236602" y="4133372"/>
            <a:ext cx="2624446" cy="523220"/>
          </a:xfrm>
          <a:prstGeom prst="rect">
            <a:avLst/>
          </a:prstGeom>
          <a:noFill/>
        </p:spPr>
        <p:txBody>
          <a:bodyPr wrap="square" rtlCol="0">
            <a:spAutoFit/>
          </a:bodyPr>
          <a:lstStyle/>
          <a:p>
            <a:r>
              <a:rPr lang="en-US" sz="2800" smtClean="0"/>
              <a:t>30 + 2 + 12 = 44</a:t>
            </a:r>
            <a:endParaRPr lang="en-US" dirty="0"/>
          </a:p>
        </p:txBody>
      </p:sp>
      <p:sp>
        <p:nvSpPr>
          <p:cNvPr id="1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64</a:t>
            </a:fld>
            <a:endParaRPr lang="en-US"/>
          </a:p>
        </p:txBody>
      </p:sp>
    </p:spTree>
    <p:extLst>
      <p:ext uri="{BB962C8B-B14F-4D97-AF65-F5344CB8AC3E}">
        <p14:creationId xmlns:p14="http://schemas.microsoft.com/office/powerpoint/2010/main" val="179046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1"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1" fill="hold" grpId="0" nodeType="clickEffect">
                                  <p:stCondLst>
                                    <p:cond delay="0"/>
                                  </p:stCondLst>
                                  <p:childTnLst>
                                    <p:anim calcmode="lin" valueType="num">
                                      <p:cBhvr additive="base">
                                        <p:cTn id="12" dur="500"/>
                                        <p:tgtEl>
                                          <p:spTgt spid="17"/>
                                        </p:tgtEl>
                                        <p:attrNameLst>
                                          <p:attrName>ppt_y</p:attrName>
                                        </p:attrNameLst>
                                      </p:cBhvr>
                                      <p:tavLst>
                                        <p:tav tm="0">
                                          <p:val>
                                            <p:strVal val="#ppt_y"/>
                                          </p:val>
                                        </p:tav>
                                        <p:tav tm="100000">
                                          <p:val>
                                            <p:strVal val="#ppt_y-#ppt_h*1.125000"/>
                                          </p:val>
                                        </p:tav>
                                      </p:tavLst>
                                    </p:anim>
                                    <p:animEffect transition="out" filter="wipe(up)">
                                      <p:cBhvr>
                                        <p:cTn id="13" dur="500"/>
                                        <p:tgtEl>
                                          <p:spTgt spid="17"/>
                                        </p:tgtEl>
                                      </p:cBhvr>
                                    </p:animEffect>
                                    <p:set>
                                      <p:cBhvr>
                                        <p:cTn id="14" dur="1" fill="hold">
                                          <p:stCondLst>
                                            <p:cond delay="499"/>
                                          </p:stCondLst>
                                        </p:cTn>
                                        <p:tgtEl>
                                          <p:spTgt spid="17"/>
                                        </p:tgtEl>
                                        <p:attrNameLst>
                                          <p:attrName>style.visibility</p:attrName>
                                        </p:attrNameLst>
                                      </p:cBhvr>
                                      <p:to>
                                        <p:strVal val="hidden"/>
                                      </p:to>
                                    </p:set>
                                  </p:childTnLst>
                                </p:cTn>
                              </p:par>
                            </p:childTnLst>
                          </p:cTn>
                        </p:par>
                        <p:par>
                          <p:cTn id="15" fill="hold">
                            <p:stCondLst>
                              <p:cond delay="500"/>
                            </p:stCondLst>
                            <p:childTnLst>
                              <p:par>
                                <p:cTn id="16" presetID="12" presetClass="exit" presetSubtype="1" fill="hold" grpId="0" nodeType="afterEffect">
                                  <p:stCondLst>
                                    <p:cond delay="0"/>
                                  </p:stCondLst>
                                  <p:childTnLst>
                                    <p:anim calcmode="lin" valueType="num">
                                      <p:cBhvr additive="base">
                                        <p:cTn id="17" dur="500"/>
                                        <p:tgtEl>
                                          <p:spTgt spid="15"/>
                                        </p:tgtEl>
                                        <p:attrNameLst>
                                          <p:attrName>ppt_y</p:attrName>
                                        </p:attrNameLst>
                                      </p:cBhvr>
                                      <p:tavLst>
                                        <p:tav tm="0">
                                          <p:val>
                                            <p:strVal val="#ppt_y"/>
                                          </p:val>
                                        </p:tav>
                                        <p:tav tm="100000">
                                          <p:val>
                                            <p:strVal val="#ppt_y-#ppt_h*1.125000"/>
                                          </p:val>
                                        </p:tav>
                                      </p:tavLst>
                                    </p:anim>
                                    <p:animEffect transition="out" filter="wipe(up)">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1000"/>
                            </p:stCondLst>
                            <p:childTnLst>
                              <p:par>
                                <p:cTn id="21" presetID="12" presetClass="exit" presetSubtype="1" fill="hold" grpId="0" nodeType="afterEffect">
                                  <p:stCondLst>
                                    <p:cond delay="0"/>
                                  </p:stCondLst>
                                  <p:childTnLst>
                                    <p:anim calcmode="lin" valueType="num">
                                      <p:cBhvr additive="base">
                                        <p:cTn id="22" dur="500"/>
                                        <p:tgtEl>
                                          <p:spTgt spid="14"/>
                                        </p:tgtEl>
                                        <p:attrNameLst>
                                          <p:attrName>ppt_y</p:attrName>
                                        </p:attrNameLst>
                                      </p:cBhvr>
                                      <p:tavLst>
                                        <p:tav tm="0">
                                          <p:val>
                                            <p:strVal val="#ppt_y"/>
                                          </p:val>
                                        </p:tav>
                                        <p:tav tm="100000">
                                          <p:val>
                                            <p:strVal val="#ppt_y-#ppt_h*1.125000"/>
                                          </p:val>
                                        </p:tav>
                                      </p:tavLst>
                                    </p:anim>
                                    <p:animEffect transition="out" filter="wipe(up)">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par>
                          <p:cTn id="25" fill="hold">
                            <p:stCondLst>
                              <p:cond delay="1500"/>
                            </p:stCondLst>
                            <p:childTnLst>
                              <p:par>
                                <p:cTn id="26" presetID="12" presetClass="exit" presetSubtype="1" fill="hold" grpId="0" nodeType="afterEffect">
                                  <p:stCondLst>
                                    <p:cond delay="0"/>
                                  </p:stCondLst>
                                  <p:childTnLst>
                                    <p:anim calcmode="lin" valueType="num">
                                      <p:cBhvr additive="base">
                                        <p:cTn id="27" dur="500"/>
                                        <p:tgtEl>
                                          <p:spTgt spid="12"/>
                                        </p:tgtEl>
                                        <p:attrNameLst>
                                          <p:attrName>ppt_y</p:attrName>
                                        </p:attrNameLst>
                                      </p:cBhvr>
                                      <p:tavLst>
                                        <p:tav tm="0">
                                          <p:val>
                                            <p:strVal val="#ppt_y"/>
                                          </p:val>
                                        </p:tav>
                                        <p:tav tm="100000">
                                          <p:val>
                                            <p:strVal val="#ppt_y-#ppt_h*1.125000"/>
                                          </p:val>
                                        </p:tav>
                                      </p:tavLst>
                                    </p:anim>
                                    <p:animEffect transition="out" filter="wipe(up)">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17" grpId="1" animBg="1"/>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solidFill>
                  <a:srgbClr val="E7702F"/>
                </a:solidFill>
              </a:rPr>
              <a:t>)</a:t>
            </a:r>
            <a:r>
              <a:rPr lang="de-DE" sz="4000" baseline="-25000" dirty="0" smtClean="0"/>
              <a:t>3</a:t>
            </a:r>
            <a:endParaRPr lang="en-US" sz="4000" baseline="-25000" dirty="0"/>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3" name="TextBox 12"/>
          <p:cNvSpPr txBox="1"/>
          <p:nvPr/>
        </p:nvSpPr>
        <p:spPr>
          <a:xfrm>
            <a:off x="1746652" y="3464747"/>
            <a:ext cx="1604350" cy="461665"/>
          </a:xfrm>
          <a:prstGeom prst="rect">
            <a:avLst/>
          </a:prstGeom>
          <a:noFill/>
        </p:spPr>
        <p:txBody>
          <a:bodyPr wrap="none" rtlCol="0">
            <a:spAutoFit/>
          </a:bodyPr>
          <a:lstStyle/>
          <a:p>
            <a:pPr algn="ctr"/>
            <a:r>
              <a:rPr lang="en-US" sz="2400" dirty="0" smtClean="0">
                <a:latin typeface="+mj-lt"/>
                <a:ea typeface="Consolas" charset="0"/>
                <a:cs typeface="Consolas" charset="0"/>
              </a:rPr>
              <a:t>Push Result</a:t>
            </a:r>
            <a:endParaRPr lang="en-US" sz="2400" dirty="0">
              <a:latin typeface="+mj-lt"/>
              <a:ea typeface="Consolas" charset="0"/>
              <a:cs typeface="Consolas" charset="0"/>
            </a:endParaRPr>
          </a:p>
        </p:txBody>
      </p:sp>
      <p:sp>
        <p:nvSpPr>
          <p:cNvPr id="17" name="Rectangle 16"/>
          <p:cNvSpPr/>
          <p:nvPr/>
        </p:nvSpPr>
        <p:spPr>
          <a:xfrm>
            <a:off x="5537048" y="36674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44</a:t>
            </a:r>
            <a:endParaRPr lang="en-US" sz="2000" dirty="0"/>
          </a:p>
        </p:txBody>
      </p:sp>
      <p:sp>
        <p:nvSpPr>
          <p:cNvPr id="16" name="TextBox 15"/>
          <p:cNvSpPr txBox="1"/>
          <p:nvPr/>
        </p:nvSpPr>
        <p:spPr>
          <a:xfrm>
            <a:off x="1236602" y="4133372"/>
            <a:ext cx="2624446" cy="523220"/>
          </a:xfrm>
          <a:prstGeom prst="rect">
            <a:avLst/>
          </a:prstGeom>
          <a:noFill/>
        </p:spPr>
        <p:txBody>
          <a:bodyPr wrap="square" rtlCol="0">
            <a:spAutoFit/>
          </a:bodyPr>
          <a:lstStyle/>
          <a:p>
            <a:r>
              <a:rPr lang="en-US" sz="2800" smtClean="0"/>
              <a:t>30 + 2 + 12 = 44</a:t>
            </a:r>
            <a:endParaRPr lang="en-US"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65</a:t>
            </a:fld>
            <a:endParaRPr lang="en-US"/>
          </a:p>
        </p:txBody>
      </p:sp>
    </p:spTree>
    <p:extLst>
      <p:ext uri="{BB962C8B-B14F-4D97-AF65-F5344CB8AC3E}">
        <p14:creationId xmlns:p14="http://schemas.microsoft.com/office/powerpoint/2010/main" val="179689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solidFill>
                  <a:srgbClr val="E7702F"/>
                </a:solidFill>
              </a:rPr>
              <a:t>3</a:t>
            </a:r>
            <a:endParaRPr lang="en-US" sz="4000" baseline="-25000" dirty="0">
              <a:solidFill>
                <a:srgbClr val="E7702F"/>
              </a:solidFill>
            </a:endParaRPr>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3" name="TextBox 12"/>
          <p:cNvSpPr txBox="1"/>
          <p:nvPr/>
        </p:nvSpPr>
        <p:spPr>
          <a:xfrm>
            <a:off x="878117" y="3464747"/>
            <a:ext cx="3341428" cy="461665"/>
          </a:xfrm>
          <a:prstGeom prst="rect">
            <a:avLst/>
          </a:prstGeom>
          <a:noFill/>
        </p:spPr>
        <p:txBody>
          <a:bodyPr wrap="none" rtlCol="0">
            <a:spAutoFit/>
          </a:bodyPr>
          <a:lstStyle/>
          <a:p>
            <a:pPr algn="ctr"/>
            <a:r>
              <a:rPr lang="en-US" sz="2400" dirty="0" smtClean="0">
                <a:latin typeface="+mj-lt"/>
                <a:ea typeface="Consolas" charset="0"/>
                <a:cs typeface="Consolas" charset="0"/>
              </a:rPr>
              <a:t>Multiply Top of Stack by 3</a:t>
            </a:r>
            <a:endParaRPr lang="en-US" sz="2400" dirty="0">
              <a:latin typeface="+mj-lt"/>
              <a:ea typeface="Consolas" charset="0"/>
              <a:cs typeface="Consolas" charset="0"/>
            </a:endParaRPr>
          </a:p>
        </p:txBody>
      </p:sp>
      <p:sp>
        <p:nvSpPr>
          <p:cNvPr id="17" name="Rectangle 16"/>
          <p:cNvSpPr/>
          <p:nvPr/>
        </p:nvSpPr>
        <p:spPr>
          <a:xfrm>
            <a:off x="5537048" y="36674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44</a:t>
            </a:r>
            <a:endParaRPr lang="en-US" sz="20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66</a:t>
            </a:fld>
            <a:endParaRPr lang="en-US"/>
          </a:p>
        </p:txBody>
      </p:sp>
    </p:spTree>
    <p:extLst>
      <p:ext uri="{BB962C8B-B14F-4D97-AF65-F5344CB8AC3E}">
        <p14:creationId xmlns:p14="http://schemas.microsoft.com/office/powerpoint/2010/main" val="39062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7"/>
                                        </p:tgtEl>
                                        <p:attrNameLst>
                                          <p:attrName>ppt_y</p:attrName>
                                        </p:attrNameLst>
                                      </p:cBhvr>
                                      <p:tavLst>
                                        <p:tav tm="0">
                                          <p:val>
                                            <p:strVal val="#ppt_y"/>
                                          </p:val>
                                        </p:tav>
                                        <p:tav tm="100000">
                                          <p:val>
                                            <p:strVal val="#ppt_y-#ppt_h*1.125000"/>
                                          </p:val>
                                        </p:tav>
                                      </p:tavLst>
                                    </p:anim>
                                    <p:animEffect transition="out" filter="wipe(up)">
                                      <p:cBhvr>
                                        <p:cTn id="7" dur="500"/>
                                        <p:tgtEl>
                                          <p:spTgt spid="17"/>
                                        </p:tgtEl>
                                      </p:cBhvr>
                                    </p:animEffect>
                                    <p:set>
                                      <p:cBhvr>
                                        <p:cTn id="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solidFill>
                  <a:srgbClr val="E7702F"/>
                </a:solidFill>
              </a:rPr>
              <a:t>3</a:t>
            </a:r>
            <a:endParaRPr lang="en-US" sz="4000" baseline="-25000" dirty="0">
              <a:solidFill>
                <a:srgbClr val="E7702F"/>
              </a:solidFill>
            </a:endParaRPr>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3" name="TextBox 12"/>
          <p:cNvSpPr txBox="1"/>
          <p:nvPr/>
        </p:nvSpPr>
        <p:spPr>
          <a:xfrm>
            <a:off x="878117" y="3464747"/>
            <a:ext cx="3341428" cy="461665"/>
          </a:xfrm>
          <a:prstGeom prst="rect">
            <a:avLst/>
          </a:prstGeom>
          <a:noFill/>
        </p:spPr>
        <p:txBody>
          <a:bodyPr wrap="none" rtlCol="0">
            <a:spAutoFit/>
          </a:bodyPr>
          <a:lstStyle/>
          <a:p>
            <a:pPr algn="ctr"/>
            <a:r>
              <a:rPr lang="en-US" sz="2400" dirty="0" smtClean="0">
                <a:latin typeface="+mj-lt"/>
                <a:ea typeface="Consolas" charset="0"/>
                <a:cs typeface="Consolas" charset="0"/>
              </a:rPr>
              <a:t>Multiply Top of Stack by 3</a:t>
            </a:r>
            <a:endParaRPr lang="en-US" sz="2400" dirty="0">
              <a:latin typeface="+mj-lt"/>
              <a:ea typeface="Consolas" charset="0"/>
              <a:cs typeface="Consolas" charset="0"/>
            </a:endParaRPr>
          </a:p>
        </p:txBody>
      </p:sp>
      <p:sp>
        <p:nvSpPr>
          <p:cNvPr id="17" name="Rectangle 16"/>
          <p:cNvSpPr/>
          <p:nvPr/>
        </p:nvSpPr>
        <p:spPr>
          <a:xfrm>
            <a:off x="5537048" y="36674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132</a:t>
            </a:r>
            <a:endParaRPr lang="en-US" sz="20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67</a:t>
            </a:fld>
            <a:endParaRPr lang="en-US"/>
          </a:p>
        </p:txBody>
      </p:sp>
    </p:spTree>
    <p:extLst>
      <p:ext uri="{BB962C8B-B14F-4D97-AF65-F5344CB8AC3E}">
        <p14:creationId xmlns:p14="http://schemas.microsoft.com/office/powerpoint/2010/main" val="43799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345708" y="320835"/>
            <a:ext cx="5394532" cy="609907"/>
          </a:xfrm>
          <a:prstGeom prst="rect">
            <a:avLst/>
          </a:prstGeom>
          <a:noFill/>
          <a:ln>
            <a:noFill/>
          </a:ln>
        </p:spPr>
        <p:txBody>
          <a:bodyPr lIns="67500" tIns="33750" rIns="67500" bIns="33750"/>
          <a:lstStyle/>
          <a:p>
            <a:pPr marL="270" algn="just">
              <a:buClr>
                <a:srgbClr val="4F81BD"/>
              </a:buClr>
              <a:buSzPct val="76000"/>
            </a:pPr>
            <a:r>
              <a:rPr lang="en-US" sz="3600" spc="-1" dirty="0" smtClean="0">
                <a:solidFill>
                  <a:srgbClr val="000000"/>
                </a:solidFill>
                <a:uFill>
                  <a:solidFill>
                    <a:srgbClr val="FFFFFF"/>
                  </a:solidFill>
                </a:uFill>
                <a:latin typeface="+mj-lt"/>
              </a:rPr>
              <a:t>Visualization</a:t>
            </a:r>
            <a:endParaRPr sz="2400" dirty="0">
              <a:latin typeface="+mj-lt"/>
            </a:endParaRPr>
          </a:p>
        </p:txBody>
      </p:sp>
      <p:sp>
        <p:nvSpPr>
          <p:cNvPr id="3" name="TextBox 2"/>
          <p:cNvSpPr txBox="1"/>
          <p:nvPr/>
        </p:nvSpPr>
        <p:spPr>
          <a:xfrm>
            <a:off x="618903" y="1483915"/>
            <a:ext cx="4739671" cy="707886"/>
          </a:xfrm>
          <a:prstGeom prst="rect">
            <a:avLst/>
          </a:prstGeom>
          <a:noFill/>
        </p:spPr>
        <p:txBody>
          <a:bodyPr wrap="square" rtlCol="0">
            <a:spAutoFit/>
          </a:bodyPr>
          <a:lstStyle/>
          <a:p>
            <a:r>
              <a:rPr lang="de-DE" sz="4000" dirty="0" smtClean="0"/>
              <a:t>N(CH</a:t>
            </a:r>
            <a:r>
              <a:rPr lang="de-DE" sz="4000" baseline="-25000" dirty="0" smtClean="0"/>
              <a:t>2</a:t>
            </a:r>
            <a:r>
              <a:rPr lang="de-DE" sz="4000" dirty="0" smtClean="0"/>
              <a:t>(CH</a:t>
            </a:r>
            <a:r>
              <a:rPr lang="de-DE" sz="4000" baseline="-25000" dirty="0" smtClean="0"/>
              <a:t>3</a:t>
            </a:r>
            <a:r>
              <a:rPr lang="de-DE" sz="4000" dirty="0" smtClean="0"/>
              <a:t>)</a:t>
            </a:r>
            <a:r>
              <a:rPr lang="de-DE" sz="4000" baseline="-25000" dirty="0" smtClean="0"/>
              <a:t>2</a:t>
            </a:r>
            <a:r>
              <a:rPr lang="de-DE" sz="4000" dirty="0" smtClean="0"/>
              <a:t>)</a:t>
            </a:r>
            <a:r>
              <a:rPr lang="de-DE" sz="4000" baseline="-25000" dirty="0" smtClean="0">
                <a:solidFill>
                  <a:srgbClr val="E7702F"/>
                </a:solidFill>
              </a:rPr>
              <a:t>3</a:t>
            </a:r>
            <a:endParaRPr lang="en-US" sz="4000" baseline="-25000" dirty="0">
              <a:solidFill>
                <a:srgbClr val="E7702F"/>
              </a:solidFill>
            </a:endParaRPr>
          </a:p>
        </p:txBody>
      </p:sp>
      <p:grpSp>
        <p:nvGrpSpPr>
          <p:cNvPr id="4" name="Group 3"/>
          <p:cNvGrpSpPr/>
          <p:nvPr/>
        </p:nvGrpSpPr>
        <p:grpSpPr>
          <a:xfrm>
            <a:off x="5365733" y="2446570"/>
            <a:ext cx="2074841" cy="3045636"/>
            <a:chOff x="-1062180" y="969818"/>
            <a:chExt cx="1006764" cy="1477818"/>
          </a:xfrm>
        </p:grpSpPr>
        <p:cxnSp>
          <p:nvCxnSpPr>
            <p:cNvPr id="5" name="Straight Connector 4"/>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5358574" y="5492206"/>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Stack</a:t>
            </a:r>
            <a:endParaRPr lang="en-US" sz="2800" dirty="0"/>
          </a:p>
        </p:txBody>
      </p:sp>
      <p:sp>
        <p:nvSpPr>
          <p:cNvPr id="9" name="Rectangle 8"/>
          <p:cNvSpPr/>
          <p:nvPr/>
        </p:nvSpPr>
        <p:spPr>
          <a:xfrm>
            <a:off x="5537050" y="4801114"/>
            <a:ext cx="1713171" cy="4187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1" name="Rectangle 10"/>
          <p:cNvSpPr/>
          <p:nvPr/>
        </p:nvSpPr>
        <p:spPr>
          <a:xfrm>
            <a:off x="5537049" y="423114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14</a:t>
            </a:r>
            <a:endParaRPr lang="en-US" sz="2000" dirty="0"/>
          </a:p>
        </p:txBody>
      </p:sp>
      <p:sp>
        <p:nvSpPr>
          <p:cNvPr id="13" name="TextBox 12"/>
          <p:cNvSpPr txBox="1"/>
          <p:nvPr/>
        </p:nvSpPr>
        <p:spPr>
          <a:xfrm>
            <a:off x="1131716" y="3464747"/>
            <a:ext cx="2834238" cy="461665"/>
          </a:xfrm>
          <a:prstGeom prst="rect">
            <a:avLst/>
          </a:prstGeom>
          <a:noFill/>
        </p:spPr>
        <p:txBody>
          <a:bodyPr wrap="none" rtlCol="0">
            <a:spAutoFit/>
          </a:bodyPr>
          <a:lstStyle/>
          <a:p>
            <a:pPr algn="ctr"/>
            <a:r>
              <a:rPr lang="en-US" sz="2400" dirty="0" smtClean="0">
                <a:latin typeface="+mj-lt"/>
                <a:ea typeface="Consolas" charset="0"/>
                <a:cs typeface="Consolas" charset="0"/>
              </a:rPr>
              <a:t>Accumulate all values</a:t>
            </a:r>
            <a:endParaRPr lang="en-US" sz="2400" dirty="0">
              <a:latin typeface="+mj-lt"/>
              <a:ea typeface="Consolas" charset="0"/>
              <a:cs typeface="Consolas" charset="0"/>
            </a:endParaRPr>
          </a:p>
        </p:txBody>
      </p:sp>
      <p:sp>
        <p:nvSpPr>
          <p:cNvPr id="17" name="Rectangle 16"/>
          <p:cNvSpPr/>
          <p:nvPr/>
        </p:nvSpPr>
        <p:spPr>
          <a:xfrm>
            <a:off x="5537048" y="366740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132</a:t>
            </a:r>
            <a:endParaRPr lang="en-US" sz="2000" dirty="0"/>
          </a:p>
        </p:txBody>
      </p:sp>
      <p:sp>
        <p:nvSpPr>
          <p:cNvPr id="14" name="TextBox 13"/>
          <p:cNvSpPr txBox="1"/>
          <p:nvPr/>
        </p:nvSpPr>
        <p:spPr>
          <a:xfrm>
            <a:off x="1236602" y="4133372"/>
            <a:ext cx="2624446" cy="523220"/>
          </a:xfrm>
          <a:prstGeom prst="rect">
            <a:avLst/>
          </a:prstGeom>
          <a:noFill/>
        </p:spPr>
        <p:txBody>
          <a:bodyPr wrap="square" rtlCol="0">
            <a:spAutoFit/>
          </a:bodyPr>
          <a:lstStyle/>
          <a:p>
            <a:r>
              <a:rPr lang="en-US" sz="2800" dirty="0" smtClean="0"/>
              <a:t>132 + 14 = </a:t>
            </a:r>
            <a:r>
              <a:rPr lang="en-US" sz="2800" dirty="0" smtClean="0">
                <a:solidFill>
                  <a:srgbClr val="E7702F"/>
                </a:solidFill>
              </a:rPr>
              <a:t>146</a:t>
            </a:r>
            <a:endParaRPr lang="en-US" dirty="0">
              <a:solidFill>
                <a:srgbClr val="E7702F"/>
              </a:solidFill>
            </a:endParaRPr>
          </a:p>
        </p:txBody>
      </p:sp>
      <p:sp>
        <p:nvSpPr>
          <p:cNvPr id="1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68</a:t>
            </a:fld>
            <a:endParaRPr lang="en-US"/>
          </a:p>
        </p:txBody>
      </p:sp>
    </p:spTree>
    <p:extLst>
      <p:ext uri="{BB962C8B-B14F-4D97-AF65-F5344CB8AC3E}">
        <p14:creationId xmlns:p14="http://schemas.microsoft.com/office/powerpoint/2010/main" val="192491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500"/>
                                        <p:tgtEl>
                                          <p:spTgt spid="17"/>
                                        </p:tgtEl>
                                        <p:attrNameLst>
                                          <p:attrName>ppt_y</p:attrName>
                                        </p:attrNameLst>
                                      </p:cBhvr>
                                      <p:tavLst>
                                        <p:tav tm="0">
                                          <p:val>
                                            <p:strVal val="#ppt_y"/>
                                          </p:val>
                                        </p:tav>
                                        <p:tav tm="100000">
                                          <p:val>
                                            <p:strVal val="#ppt_y-#ppt_h*1.125000"/>
                                          </p:val>
                                        </p:tav>
                                      </p:tavLst>
                                    </p:anim>
                                    <p:animEffect transition="out" filter="wipe(up)">
                                      <p:cBhvr>
                                        <p:cTn id="7" dur="500"/>
                                        <p:tgtEl>
                                          <p:spTgt spid="17"/>
                                        </p:tgtEl>
                                      </p:cBhvr>
                                    </p:animEffect>
                                    <p:set>
                                      <p:cBhvr>
                                        <p:cTn id="8" dur="1" fill="hold">
                                          <p:stCondLst>
                                            <p:cond delay="499"/>
                                          </p:stCondLst>
                                        </p:cTn>
                                        <p:tgtEl>
                                          <p:spTgt spid="17"/>
                                        </p:tgtEl>
                                        <p:attrNameLst>
                                          <p:attrName>style.visibility</p:attrName>
                                        </p:attrNameLst>
                                      </p:cBhvr>
                                      <p:to>
                                        <p:strVal val="hidden"/>
                                      </p:to>
                                    </p:set>
                                  </p:childTnLst>
                                </p:cTn>
                              </p:par>
                            </p:childTnLst>
                          </p:cTn>
                        </p:par>
                        <p:par>
                          <p:cTn id="9" fill="hold">
                            <p:stCondLst>
                              <p:cond delay="500"/>
                            </p:stCondLst>
                            <p:childTnLst>
                              <p:par>
                                <p:cTn id="10" presetID="12" presetClass="exit" presetSubtype="1" fill="hold" grpId="0" nodeType="afterEffect">
                                  <p:stCondLst>
                                    <p:cond delay="0"/>
                                  </p:stCondLst>
                                  <p:childTnLst>
                                    <p:anim calcmode="lin" valueType="num">
                                      <p:cBhvr additive="base">
                                        <p:cTn id="11" dur="500"/>
                                        <p:tgtEl>
                                          <p:spTgt spid="11"/>
                                        </p:tgtEl>
                                        <p:attrNameLst>
                                          <p:attrName>ppt_y</p:attrName>
                                        </p:attrNameLst>
                                      </p:cBhvr>
                                      <p:tavLst>
                                        <p:tav tm="0">
                                          <p:val>
                                            <p:strVal val="#ppt_y"/>
                                          </p:val>
                                        </p:tav>
                                        <p:tav tm="100000">
                                          <p:val>
                                            <p:strVal val="#ppt_y-#ppt_h*1.125000"/>
                                          </p:val>
                                        </p:tav>
                                      </p:tavLst>
                                    </p:anim>
                                    <p:animEffect transition="out" filter="wipe(up)">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par>
                          <p:cTn id="14" fill="hold">
                            <p:stCondLst>
                              <p:cond delay="1000"/>
                            </p:stCondLst>
                            <p:childTnLst>
                              <p:par>
                                <p:cTn id="15" presetID="12" presetClass="exit" presetSubtype="1" fill="hold" grpId="0" nodeType="afterEffect">
                                  <p:stCondLst>
                                    <p:cond delay="0"/>
                                  </p:stCondLst>
                                  <p:childTnLst>
                                    <p:anim calcmode="lin" valueType="num">
                                      <p:cBhvr additive="base">
                                        <p:cTn id="16" dur="500"/>
                                        <p:tgtEl>
                                          <p:spTgt spid="9"/>
                                        </p:tgtEl>
                                        <p:attrNameLst>
                                          <p:attrName>ppt_y</p:attrName>
                                        </p:attrNameLst>
                                      </p:cBhvr>
                                      <p:tavLst>
                                        <p:tav tm="0">
                                          <p:val>
                                            <p:strVal val="#ppt_y"/>
                                          </p:val>
                                        </p:tav>
                                        <p:tav tm="100000">
                                          <p:val>
                                            <p:strVal val="#ppt_y-#ppt_h*1.125000"/>
                                          </p:val>
                                        </p:tav>
                                      </p:tavLst>
                                    </p:anim>
                                    <p:animEffect transition="out" filter="wipe(up)">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659685" y="349267"/>
            <a:ext cx="7618186" cy="4570778"/>
          </a:xfrm>
          <a:prstGeom prst="rect">
            <a:avLst/>
          </a:prstGeom>
          <a:noFill/>
          <a:ln>
            <a:noFill/>
          </a:ln>
        </p:spPr>
        <p:txBody>
          <a:bodyPr lIns="67500" tIns="33750" rIns="67500" bIns="33750"/>
          <a:lstStyle/>
          <a:p>
            <a:pPr marL="205740" indent="-205470" algn="just">
              <a:buClr>
                <a:srgbClr val="4F81BD"/>
              </a:buClr>
              <a:buSzPct val="76000"/>
              <a:buFont typeface="Wingdings 3" charset="2"/>
              <a:buChar char=""/>
            </a:pPr>
            <a:r>
              <a:rPr lang="en-US" sz="2400" spc="-1" dirty="0" smtClean="0">
                <a:solidFill>
                  <a:srgbClr val="000000"/>
                </a:solidFill>
                <a:uFill>
                  <a:solidFill>
                    <a:srgbClr val="FFFFFF"/>
                  </a:solidFill>
                </a:uFill>
                <a:latin typeface="+mj-lt"/>
              </a:rPr>
              <a:t>Summary</a:t>
            </a:r>
            <a:endParaRPr lang="en-US" sz="2400" spc="-1" dirty="0">
              <a:solidFill>
                <a:srgbClr val="000000"/>
              </a:solidFill>
              <a:uFill>
                <a:solidFill>
                  <a:srgbClr val="FFFFFF"/>
                </a:solidFill>
              </a:uFill>
              <a:latin typeface="+mj-lt"/>
            </a:endParaRPr>
          </a:p>
          <a:p>
            <a:pPr marL="270" algn="just">
              <a:buClr>
                <a:srgbClr val="4F81BD"/>
              </a:buClr>
              <a:buSzPct val="76000"/>
            </a:pPr>
            <a:endParaRPr sz="1600" dirty="0">
              <a:latin typeface="+mj-lt"/>
            </a:endParaRPr>
          </a:p>
          <a:p>
            <a:pPr marL="608310" indent="-191430" algn="just">
              <a:buClr>
                <a:srgbClr val="4F81BD"/>
              </a:buClr>
              <a:buSzPct val="76000"/>
              <a:buFont typeface="Arial"/>
              <a:buChar char="•"/>
            </a:pPr>
            <a:r>
              <a:rPr lang="en-US" sz="2400" b="1" spc="-1" dirty="0" smtClean="0">
                <a:solidFill>
                  <a:schemeClr val="accent1"/>
                </a:solidFill>
                <a:uFill>
                  <a:solidFill>
                    <a:srgbClr val="FFFFFF"/>
                  </a:solidFill>
                </a:uFill>
                <a:latin typeface="+mj-lt"/>
              </a:rPr>
              <a:t>Start</a:t>
            </a:r>
            <a:r>
              <a:rPr lang="en-US" sz="2400" spc="-1" dirty="0" smtClean="0">
                <a:solidFill>
                  <a:schemeClr val="accent1"/>
                </a:solidFill>
                <a:uFill>
                  <a:solidFill>
                    <a:srgbClr val="FFFFFF"/>
                  </a:solidFill>
                </a:uFill>
                <a:latin typeface="+mj-lt"/>
              </a:rPr>
              <a:t> </a:t>
            </a:r>
            <a:r>
              <a:rPr lang="en-US" sz="2400" spc="-1" dirty="0" smtClean="0">
                <a:uFill>
                  <a:solidFill>
                    <a:srgbClr val="FFFFFF"/>
                  </a:solidFill>
                </a:uFill>
                <a:latin typeface="+mj-lt"/>
              </a:rPr>
              <a:t>a new session by pushing “-1” (or </a:t>
            </a:r>
            <a:r>
              <a:rPr lang="en-US" sz="2400" b="1" spc="-1" dirty="0" smtClean="0">
                <a:solidFill>
                  <a:srgbClr val="00B0F0"/>
                </a:solidFill>
                <a:uFill>
                  <a:solidFill>
                    <a:srgbClr val="FFFFFF"/>
                  </a:solidFill>
                </a:uFill>
                <a:latin typeface="+mj-lt"/>
              </a:rPr>
              <a:t>any other invalid mass values</a:t>
            </a:r>
            <a:r>
              <a:rPr lang="en-US" sz="2400" spc="-1" dirty="0" smtClean="0">
                <a:solidFill>
                  <a:srgbClr val="00B0F0"/>
                </a:solidFill>
                <a:uFill>
                  <a:solidFill>
                    <a:srgbClr val="FFFFFF"/>
                  </a:solidFill>
                </a:uFill>
                <a:latin typeface="+mj-lt"/>
              </a:rPr>
              <a:t> </a:t>
            </a:r>
            <a:r>
              <a:rPr lang="en-US" sz="2400" spc="-1" dirty="0" smtClean="0">
                <a:uFill>
                  <a:solidFill>
                    <a:srgbClr val="FFFFFF"/>
                  </a:solidFill>
                </a:uFill>
                <a:latin typeface="+mj-lt"/>
              </a:rPr>
              <a:t>that you desire).</a:t>
            </a:r>
          </a:p>
          <a:p>
            <a:pPr marL="416880" algn="just">
              <a:buClr>
                <a:srgbClr val="4F81BD"/>
              </a:buClr>
              <a:buSzPct val="76000"/>
            </a:pPr>
            <a:endParaRPr lang="en-US" sz="2400" spc="-1" dirty="0" smtClean="0">
              <a:uFill>
                <a:solidFill>
                  <a:srgbClr val="FFFFFF"/>
                </a:solidFill>
              </a:uFill>
              <a:latin typeface="+mj-lt"/>
            </a:endParaRPr>
          </a:p>
          <a:p>
            <a:pPr marL="608310" indent="-191430" algn="just">
              <a:buClr>
                <a:srgbClr val="4F81BD"/>
              </a:buClr>
              <a:buSzPct val="76000"/>
              <a:buFont typeface="Arial"/>
              <a:buChar char="•"/>
            </a:pPr>
            <a:r>
              <a:rPr lang="en-US" sz="2400" spc="-1" dirty="0" smtClean="0">
                <a:uFill>
                  <a:solidFill>
                    <a:srgbClr val="FFFFFF"/>
                  </a:solidFill>
                </a:uFill>
                <a:latin typeface="+mj-lt"/>
              </a:rPr>
              <a:t>Push the </a:t>
            </a:r>
            <a:r>
              <a:rPr lang="en-US" sz="2400" b="1" spc="-1" dirty="0" smtClean="0">
                <a:solidFill>
                  <a:srgbClr val="00B0F0"/>
                </a:solidFill>
                <a:uFill>
                  <a:solidFill>
                    <a:srgbClr val="FFFFFF"/>
                  </a:solidFill>
                </a:uFill>
                <a:latin typeface="+mj-lt"/>
              </a:rPr>
              <a:t>mass of each atom </a:t>
            </a:r>
            <a:r>
              <a:rPr lang="en-US" sz="2400" spc="-1" dirty="0" smtClean="0">
                <a:uFill>
                  <a:solidFill>
                    <a:srgbClr val="FFFFFF"/>
                  </a:solidFill>
                </a:uFill>
                <a:latin typeface="+mj-lt"/>
              </a:rPr>
              <a:t>when you encounter them.</a:t>
            </a:r>
          </a:p>
          <a:p>
            <a:pPr marL="416880" algn="just">
              <a:buClr>
                <a:srgbClr val="4F81BD"/>
              </a:buClr>
              <a:buSzPct val="76000"/>
            </a:pPr>
            <a:endParaRPr lang="en-US" sz="2400" spc="-1" dirty="0" smtClean="0">
              <a:uFill>
                <a:solidFill>
                  <a:srgbClr val="FFFFFF"/>
                </a:solidFill>
              </a:uFill>
              <a:latin typeface="+mj-lt"/>
            </a:endParaRPr>
          </a:p>
          <a:p>
            <a:pPr marL="608310" indent="-191430" algn="just">
              <a:buClr>
                <a:srgbClr val="4F81BD"/>
              </a:buClr>
              <a:buSzPct val="76000"/>
              <a:buFont typeface="Arial"/>
              <a:buChar char="•"/>
            </a:pPr>
            <a:r>
              <a:rPr lang="en-US" sz="2400" b="1" spc="-1" dirty="0" smtClean="0">
                <a:solidFill>
                  <a:srgbClr val="00B0F0"/>
                </a:solidFill>
                <a:uFill>
                  <a:solidFill>
                    <a:srgbClr val="FFFFFF"/>
                  </a:solidFill>
                </a:uFill>
                <a:latin typeface="+mj-lt"/>
              </a:rPr>
              <a:t>Multiply top of stack </a:t>
            </a:r>
            <a:r>
              <a:rPr lang="en-US" sz="2400" spc="-1" dirty="0" smtClean="0">
                <a:uFill>
                  <a:solidFill>
                    <a:srgbClr val="FFFFFF"/>
                  </a:solidFill>
                </a:uFill>
                <a:latin typeface="+mj-lt"/>
              </a:rPr>
              <a:t>each time you encounter a </a:t>
            </a:r>
            <a:r>
              <a:rPr lang="en-US" sz="2400" b="1" spc="-1" dirty="0" smtClean="0">
                <a:solidFill>
                  <a:srgbClr val="00B0F0"/>
                </a:solidFill>
                <a:uFill>
                  <a:solidFill>
                    <a:srgbClr val="FFFFFF"/>
                  </a:solidFill>
                </a:uFill>
                <a:latin typeface="+mj-lt"/>
              </a:rPr>
              <a:t>number</a:t>
            </a:r>
            <a:r>
              <a:rPr lang="en-US" sz="2400" spc="-1" dirty="0" smtClean="0">
                <a:uFill>
                  <a:solidFill>
                    <a:srgbClr val="FFFFFF"/>
                  </a:solidFill>
                </a:uFill>
                <a:latin typeface="+mj-lt"/>
              </a:rPr>
              <a:t>.</a:t>
            </a:r>
          </a:p>
          <a:p>
            <a:pPr marL="416880" algn="just">
              <a:buClr>
                <a:srgbClr val="4F81BD"/>
              </a:buClr>
              <a:buSzPct val="76000"/>
            </a:pPr>
            <a:endParaRPr lang="en-US" sz="2400" spc="-1" dirty="0" smtClean="0">
              <a:uFill>
                <a:solidFill>
                  <a:srgbClr val="FFFFFF"/>
                </a:solidFill>
              </a:uFill>
              <a:latin typeface="+mj-lt"/>
            </a:endParaRPr>
          </a:p>
          <a:p>
            <a:pPr marL="608310" indent="-191430" algn="just">
              <a:buClr>
                <a:srgbClr val="4F81BD"/>
              </a:buClr>
              <a:buSzPct val="76000"/>
              <a:buFont typeface="Arial"/>
              <a:buChar char="•"/>
            </a:pPr>
            <a:r>
              <a:rPr lang="en-US" sz="2400" b="1" spc="-1" dirty="0" smtClean="0">
                <a:solidFill>
                  <a:srgbClr val="00B0F0"/>
                </a:solidFill>
                <a:uFill>
                  <a:solidFill>
                    <a:srgbClr val="FFFFFF"/>
                  </a:solidFill>
                </a:uFill>
                <a:latin typeface="+mj-lt"/>
              </a:rPr>
              <a:t>Accumulate all values </a:t>
            </a:r>
            <a:r>
              <a:rPr lang="en-US" sz="2400" spc="-1" dirty="0" smtClean="0">
                <a:uFill>
                  <a:solidFill>
                    <a:srgbClr val="FFFFFF"/>
                  </a:solidFill>
                </a:uFill>
                <a:latin typeface="+mj-lt"/>
              </a:rPr>
              <a:t>(until </a:t>
            </a:r>
            <a:r>
              <a:rPr lang="en-US" sz="2400" b="1" spc="-1" dirty="0" smtClean="0">
                <a:solidFill>
                  <a:srgbClr val="00B0F0"/>
                </a:solidFill>
                <a:uFill>
                  <a:solidFill>
                    <a:srgbClr val="FFFFFF"/>
                  </a:solidFill>
                </a:uFill>
                <a:latin typeface="+mj-lt"/>
              </a:rPr>
              <a:t>stack is empty </a:t>
            </a:r>
            <a:r>
              <a:rPr lang="en-US" sz="2400" spc="-1" dirty="0" smtClean="0">
                <a:uFill>
                  <a:solidFill>
                    <a:srgbClr val="FFFFFF"/>
                  </a:solidFill>
                </a:uFill>
                <a:latin typeface="+mj-lt"/>
              </a:rPr>
              <a:t>or you </a:t>
            </a:r>
            <a:r>
              <a:rPr lang="en-US" sz="2400" b="1" spc="-1" dirty="0" smtClean="0">
                <a:solidFill>
                  <a:srgbClr val="00B0F0"/>
                </a:solidFill>
                <a:uFill>
                  <a:solidFill>
                    <a:srgbClr val="FFFFFF"/>
                  </a:solidFill>
                </a:uFill>
                <a:latin typeface="+mj-lt"/>
              </a:rPr>
              <a:t>pop a “session start” value</a:t>
            </a:r>
            <a:r>
              <a:rPr lang="en-US" sz="2400" spc="-1" dirty="0" smtClean="0">
                <a:uFill>
                  <a:solidFill>
                    <a:srgbClr val="FFFFFF"/>
                  </a:solidFill>
                </a:uFill>
                <a:latin typeface="+mj-lt"/>
              </a:rPr>
              <a:t>).</a:t>
            </a:r>
          </a:p>
          <a:p>
            <a:pPr marL="416880" algn="just">
              <a:buClr>
                <a:srgbClr val="4F81BD"/>
              </a:buClr>
              <a:buSzPct val="76000"/>
            </a:pPr>
            <a:endParaRPr lang="en-US" sz="2400" spc="-1" dirty="0" smtClean="0">
              <a:uFill>
                <a:solidFill>
                  <a:srgbClr val="FFFFFF"/>
                </a:solidFill>
              </a:uFill>
              <a:latin typeface="+mj-lt"/>
            </a:endParaRPr>
          </a:p>
          <a:p>
            <a:pPr marL="608310" indent="-191430" algn="just">
              <a:buClr>
                <a:srgbClr val="4F81BD"/>
              </a:buClr>
              <a:buSzPct val="76000"/>
              <a:buFont typeface="Arial"/>
              <a:buChar char="•"/>
            </a:pPr>
            <a:r>
              <a:rPr lang="en-US" sz="2400" spc="-1" dirty="0" smtClean="0">
                <a:uFill>
                  <a:solidFill>
                    <a:srgbClr val="FFFFFF"/>
                  </a:solidFill>
                </a:uFill>
                <a:latin typeface="+mj-lt"/>
              </a:rPr>
              <a:t>When done iterating, </a:t>
            </a:r>
            <a:r>
              <a:rPr lang="en-US" sz="2400" b="1" spc="-1" dirty="0" smtClean="0">
                <a:solidFill>
                  <a:srgbClr val="00B0F0"/>
                </a:solidFill>
                <a:uFill>
                  <a:solidFill>
                    <a:srgbClr val="FFFFFF"/>
                  </a:solidFill>
                </a:uFill>
                <a:latin typeface="+mj-lt"/>
              </a:rPr>
              <a:t>sum all values in the stack </a:t>
            </a:r>
            <a:r>
              <a:rPr lang="en-US" sz="2400" spc="-1" dirty="0" smtClean="0">
                <a:uFill>
                  <a:solidFill>
                    <a:srgbClr val="FFFFFF"/>
                  </a:solidFill>
                </a:uFill>
                <a:latin typeface="+mj-lt"/>
              </a:rPr>
              <a:t>(without counting the invalid value, of course).</a:t>
            </a:r>
            <a:endParaRPr sz="1600" dirty="0">
              <a:latin typeface="+mj-lt"/>
            </a:endParaRPr>
          </a:p>
        </p:txBody>
      </p:sp>
      <p:sp>
        <p:nvSpPr>
          <p:cNvPr id="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smtClean="0">
                <a:solidFill>
                  <a:schemeClr val="bg1"/>
                </a:solidFill>
                <a:uFill>
                  <a:solidFill>
                    <a:srgbClr val="FFFFFF"/>
                  </a:solidFill>
                </a:uFill>
                <a:latin typeface="+mj-lt"/>
              </a:rPr>
              <a:t>Chemistry</a:t>
            </a:r>
            <a:endParaRPr sz="1400" dirty="0">
              <a:solidFill>
                <a:schemeClr val="bg1"/>
              </a:solidFill>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69</a:t>
            </a:fld>
            <a:endParaRPr lang="en-US"/>
          </a:p>
        </p:txBody>
      </p:sp>
    </p:spTree>
    <p:extLst>
      <p:ext uri="{BB962C8B-B14F-4D97-AF65-F5344CB8AC3E}">
        <p14:creationId xmlns:p14="http://schemas.microsoft.com/office/powerpoint/2010/main" val="25553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49197" y="1179706"/>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a:solidFill>
                  <a:srgbClr val="000000"/>
                </a:solidFill>
                <a:uFill>
                  <a:solidFill>
                    <a:srgbClr val="FFFFFF"/>
                  </a:solidFill>
                </a:uFill>
                <a:latin typeface="Gill Sans MT"/>
              </a:rPr>
              <a:t>Class </a:t>
            </a:r>
            <a:r>
              <a:rPr lang="en-US" sz="2400" b="1" strike="noStrike" spc="-1" dirty="0" smtClean="0">
                <a:solidFill>
                  <a:schemeClr val="accent1"/>
                </a:solidFill>
                <a:uFill>
                  <a:solidFill>
                    <a:srgbClr val="FFFFFF"/>
                  </a:solidFill>
                </a:uFill>
                <a:latin typeface="Gill Sans MT"/>
              </a:rPr>
              <a:t>Stack&lt;E&gt;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467749" y="1709212"/>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Stack&lt;E&gt;</a:t>
            </a:r>
            <a:endParaRPr lang="en-US" dirty="0"/>
          </a:p>
        </p:txBody>
      </p:sp>
      <p:sp>
        <p:nvSpPr>
          <p:cNvPr id="67" name="Rectangle 66"/>
          <p:cNvSpPr/>
          <p:nvPr/>
        </p:nvSpPr>
        <p:spPr>
          <a:xfrm>
            <a:off x="467750" y="2086268"/>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elements: </a:t>
            </a:r>
            <a:r>
              <a:rPr lang="en-US" dirty="0" err="1" smtClean="0"/>
              <a:t>LinkedList</a:t>
            </a:r>
            <a:r>
              <a:rPr lang="en-US" dirty="0" smtClean="0"/>
              <a:t>&lt;E&gt;</a:t>
            </a:r>
          </a:p>
        </p:txBody>
      </p:sp>
      <p:sp>
        <p:nvSpPr>
          <p:cNvPr id="68" name="Rectangle 3"/>
          <p:cNvSpPr/>
          <p:nvPr/>
        </p:nvSpPr>
        <p:spPr>
          <a:xfrm>
            <a:off x="467748" y="2809159"/>
            <a:ext cx="3252217" cy="174567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push(E) : void</a:t>
            </a:r>
          </a:p>
          <a:p>
            <a:pPr algn="just">
              <a:tabLst>
                <a:tab pos="287338" algn="l"/>
              </a:tabLst>
            </a:pPr>
            <a:r>
              <a:rPr lang="en-US" dirty="0" smtClean="0"/>
              <a:t>+	pop() : E</a:t>
            </a:r>
          </a:p>
          <a:p>
            <a:pPr algn="just">
              <a:tabLst>
                <a:tab pos="287338" algn="l"/>
              </a:tabLst>
            </a:pPr>
            <a:r>
              <a:rPr lang="en-US" dirty="0" smtClean="0"/>
              <a:t>+	peek() : E</a:t>
            </a:r>
          </a:p>
          <a:p>
            <a:pPr algn="just">
              <a:tabLst>
                <a:tab pos="287338" algn="l"/>
              </a:tabLst>
            </a:pPr>
            <a:r>
              <a:rPr lang="en-US" dirty="0" smtClean="0"/>
              <a:t>+	</a:t>
            </a:r>
            <a:r>
              <a:rPr lang="en-US" dirty="0" err="1" smtClean="0"/>
              <a:t>getSize</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isEmpty</a:t>
            </a:r>
            <a:r>
              <a:rPr lang="en-US" dirty="0" smtClean="0"/>
              <a:t>() : </a:t>
            </a:r>
            <a:r>
              <a:rPr lang="en-US" dirty="0" err="1" smtClean="0"/>
              <a:t>boolean</a:t>
            </a:r>
            <a:endParaRPr lang="en-US" dirty="0" smtClean="0"/>
          </a:p>
        </p:txBody>
      </p:sp>
      <p:grpSp>
        <p:nvGrpSpPr>
          <p:cNvPr id="76" name="Group 75"/>
          <p:cNvGrpSpPr/>
          <p:nvPr/>
        </p:nvGrpSpPr>
        <p:grpSpPr>
          <a:xfrm>
            <a:off x="5603240" y="2143559"/>
            <a:ext cx="2074841" cy="3045636"/>
            <a:chOff x="-1062180" y="969818"/>
            <a:chExt cx="1006764" cy="1477818"/>
          </a:xfrm>
        </p:grpSpPr>
        <p:cxnSp>
          <p:nvCxnSpPr>
            <p:cNvPr id="78" name="Straight Connector 77"/>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5584206" y="5189195"/>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72" name="Rectangle 71"/>
          <p:cNvSpPr/>
          <p:nvPr/>
        </p:nvSpPr>
        <p:spPr>
          <a:xfrm>
            <a:off x="5773603" y="458051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a:t>
            </a:r>
            <a:endParaRPr lang="en-US" sz="2000" dirty="0"/>
          </a:p>
        </p:txBody>
      </p:sp>
      <p:sp>
        <p:nvSpPr>
          <p:cNvPr id="73" name="Rectangle 72"/>
          <p:cNvSpPr/>
          <p:nvPr/>
        </p:nvSpPr>
        <p:spPr>
          <a:xfrm>
            <a:off x="5773603" y="401887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endParaRPr lang="en-US" sz="2000" dirty="0"/>
          </a:p>
        </p:txBody>
      </p:sp>
      <p:sp>
        <p:nvSpPr>
          <p:cNvPr id="74" name="Rectangle 73"/>
          <p:cNvSpPr/>
          <p:nvPr/>
        </p:nvSpPr>
        <p:spPr>
          <a:xfrm>
            <a:off x="5773601" y="3437955"/>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3</a:t>
            </a:r>
            <a:endParaRPr lang="en-US" sz="2000" dirty="0"/>
          </a:p>
        </p:txBody>
      </p:sp>
      <p:sp>
        <p:nvSpPr>
          <p:cNvPr id="75" name="Rectangle 74"/>
          <p:cNvSpPr/>
          <p:nvPr/>
        </p:nvSpPr>
        <p:spPr>
          <a:xfrm>
            <a:off x="5773599" y="2862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a:t>
            </a:r>
            <a:endParaRPr lang="en-US" sz="2000" dirty="0"/>
          </a:p>
        </p:txBody>
      </p:sp>
      <p:sp>
        <p:nvSpPr>
          <p:cNvPr id="16" name="TextBox 15"/>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7</a:t>
            </a:fld>
            <a:endParaRPr lang="en-US"/>
          </a:p>
        </p:txBody>
      </p:sp>
    </p:spTree>
    <p:extLst>
      <p:ext uri="{BB962C8B-B14F-4D97-AF65-F5344CB8AC3E}">
        <p14:creationId xmlns:p14="http://schemas.microsoft.com/office/powerpoint/2010/main" val="189155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4" name="Text Placeholder 3"/>
          <p:cNvSpPr>
            <a:spLocks noGrp="1"/>
          </p:cNvSpPr>
          <p:nvPr>
            <p:ph type="body" sz="half" idx="2"/>
          </p:nvPr>
        </p:nvSpPr>
        <p:spPr/>
        <p:txBody>
          <a:bodyPr>
            <a:normAutofit/>
          </a:bodyPr>
          <a:lstStyle/>
          <a:p>
            <a:r>
              <a:rPr lang="en-US" sz="3600" dirty="0" smtClean="0"/>
              <a:t>Cake</a:t>
            </a:r>
            <a:endParaRPr lang="en-US" sz="3600" dirty="0"/>
          </a:p>
        </p:txBody>
      </p:sp>
      <p:pic>
        <p:nvPicPr>
          <p:cNvPr id="5" name="Picture 4"/>
          <p:cNvPicPr>
            <a:picLocks noChangeAspect="1"/>
          </p:cNvPicPr>
          <p:nvPr/>
        </p:nvPicPr>
        <p:blipFill>
          <a:blip r:embed="rId2"/>
          <a:stretch>
            <a:fillRect/>
          </a:stretch>
        </p:blipFill>
        <p:spPr>
          <a:xfrm>
            <a:off x="0" y="0"/>
            <a:ext cx="9144000" cy="4919730"/>
          </a:xfrm>
          <a:prstGeom prst="rect">
            <a:avLst/>
          </a:prstGeom>
        </p:spPr>
      </p:pic>
      <p:sp>
        <p:nvSpPr>
          <p:cNvPr id="6" name="Slide Number Placeholder 5"/>
          <p:cNvSpPr>
            <a:spLocks noGrp="1"/>
          </p:cNvSpPr>
          <p:nvPr>
            <p:ph type="sldNum" sz="quarter" idx="12"/>
          </p:nvPr>
        </p:nvSpPr>
        <p:spPr/>
        <p:txBody>
          <a:bodyPr/>
          <a:lstStyle/>
          <a:p>
            <a:fld id="{835E20A1-CA8B-C44B-AF3A-EA9FF10691F4}" type="slidenum">
              <a:rPr lang="en-US" smtClean="0"/>
              <a:pPr/>
              <a:t>70</a:t>
            </a:fld>
            <a:endParaRPr lang="en-US"/>
          </a:p>
        </p:txBody>
      </p:sp>
    </p:spTree>
    <p:extLst>
      <p:ext uri="{BB962C8B-B14F-4D97-AF65-F5344CB8AC3E}">
        <p14:creationId xmlns:p14="http://schemas.microsoft.com/office/powerpoint/2010/main" val="5315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983" y="0"/>
            <a:ext cx="7543800" cy="1449387"/>
          </a:xfrm>
        </p:spPr>
        <p:txBody>
          <a:bodyPr/>
          <a:lstStyle/>
          <a:p>
            <a:r>
              <a:rPr lang="en-SG" smtClean="0"/>
              <a:t>Cake</a:t>
            </a:r>
            <a:endParaRPr lang="en-SG" dirty="0"/>
          </a:p>
        </p:txBody>
      </p:sp>
      <p:sp>
        <p:nvSpPr>
          <p:cNvPr id="3" name="Content Placeholder 2"/>
          <p:cNvSpPr>
            <a:spLocks noGrp="1"/>
          </p:cNvSpPr>
          <p:nvPr>
            <p:ph idx="4294967295"/>
          </p:nvPr>
        </p:nvSpPr>
        <p:spPr>
          <a:xfrm>
            <a:off x="982663" y="1614488"/>
            <a:ext cx="8161337" cy="4975225"/>
          </a:xfrm>
        </p:spPr>
        <p:txBody>
          <a:bodyPr>
            <a:normAutofit/>
          </a:bodyPr>
          <a:lstStyle/>
          <a:p>
            <a:r>
              <a:rPr lang="en-SG" dirty="0" smtClean="0"/>
              <a:t>Sharon is given a block of chocolate cake.</a:t>
            </a:r>
            <a:endParaRPr lang="en-SG" dirty="0" smtClean="0"/>
          </a:p>
          <a:p>
            <a:r>
              <a:rPr lang="en-SG" dirty="0" smtClean="0"/>
              <a:t>Some pieces have raisins, which </a:t>
            </a:r>
            <a:r>
              <a:rPr lang="en-SG" dirty="0" smtClean="0"/>
              <a:t>Sharon hates</a:t>
            </a:r>
            <a:endParaRPr lang="en-SG" dirty="0" smtClean="0"/>
          </a:p>
          <a:p>
            <a:r>
              <a:rPr lang="en-SG" dirty="0" smtClean="0"/>
              <a:t>Sharon can </a:t>
            </a:r>
            <a:r>
              <a:rPr lang="en-SG" dirty="0" smtClean="0"/>
              <a:t>only take home a contiguous slice of pieces</a:t>
            </a:r>
          </a:p>
          <a:p>
            <a:r>
              <a:rPr lang="en-SG" dirty="0" smtClean="0"/>
              <a:t>Sharon wants </a:t>
            </a:r>
            <a:r>
              <a:rPr lang="en-SG" dirty="0" smtClean="0"/>
              <a:t>to maximise the chocolate on </a:t>
            </a:r>
            <a:r>
              <a:rPr lang="en-SG" dirty="0" smtClean="0"/>
              <a:t>her slice</a:t>
            </a:r>
            <a:endParaRPr lang="en-SG" dirty="0" smtClean="0"/>
          </a:p>
          <a:p>
            <a:r>
              <a:rPr lang="en-SG" dirty="0" smtClean="0"/>
              <a:t>But </a:t>
            </a:r>
            <a:r>
              <a:rPr lang="en-SG" dirty="0" smtClean="0"/>
              <a:t>she is </a:t>
            </a:r>
            <a:r>
              <a:rPr lang="en-SG" dirty="0" smtClean="0"/>
              <a:t>limited to a certain number of raisin pieces</a:t>
            </a:r>
          </a:p>
          <a:p>
            <a:r>
              <a:rPr lang="en-SG" dirty="0" smtClean="0"/>
              <a:t>Input:</a:t>
            </a:r>
          </a:p>
          <a:p>
            <a:pPr lvl="1"/>
            <a:r>
              <a:rPr lang="en-SG" dirty="0" smtClean="0"/>
              <a:t>N – number of pieces of cake</a:t>
            </a:r>
          </a:p>
          <a:p>
            <a:pPr lvl="1"/>
            <a:r>
              <a:rPr lang="en-SG" dirty="0" smtClean="0"/>
              <a:t>C – number of raisins pieces allowed</a:t>
            </a:r>
          </a:p>
          <a:p>
            <a:pPr lvl="1"/>
            <a:r>
              <a:rPr lang="en-SG" dirty="0" smtClean="0"/>
              <a:t>Followed by N lines of:</a:t>
            </a:r>
          </a:p>
          <a:p>
            <a:pPr lvl="2"/>
            <a:r>
              <a:rPr lang="en-SG" dirty="0" smtClean="0"/>
              <a:t>T – state of the piece (raisin or not)</a:t>
            </a:r>
          </a:p>
          <a:p>
            <a:pPr lvl="2"/>
            <a:r>
              <a:rPr lang="en-SG" dirty="0" smtClean="0"/>
              <a:t>X – amount of chocolate on that piece</a:t>
            </a:r>
          </a:p>
          <a:p>
            <a:r>
              <a:rPr lang="en-SG" dirty="0" smtClean="0"/>
              <a:t>Output the maximum amount of chocolate </a:t>
            </a:r>
            <a:r>
              <a:rPr lang="en-SG" dirty="0" smtClean="0"/>
              <a:t>Sharon can </a:t>
            </a:r>
            <a:r>
              <a:rPr lang="en-SG" dirty="0" smtClean="0"/>
              <a:t>gain</a:t>
            </a:r>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71</a:t>
            </a:fld>
            <a:endParaRPr lang="en-US"/>
          </a:p>
        </p:txBody>
      </p:sp>
    </p:spTree>
    <p:extLst>
      <p:ext uri="{BB962C8B-B14F-4D97-AF65-F5344CB8AC3E}">
        <p14:creationId xmlns:p14="http://schemas.microsoft.com/office/powerpoint/2010/main" val="20219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Ask yourself…</a:t>
            </a:r>
            <a:endParaRPr lang="en-SG" dirty="0"/>
          </a:p>
        </p:txBody>
      </p:sp>
      <p:sp>
        <p:nvSpPr>
          <p:cNvPr id="3" name="Content Placeholder 2"/>
          <p:cNvSpPr>
            <a:spLocks noGrp="1"/>
          </p:cNvSpPr>
          <p:nvPr>
            <p:ph idx="4294967295"/>
          </p:nvPr>
        </p:nvSpPr>
        <p:spPr>
          <a:xfrm>
            <a:off x="1600200" y="1846263"/>
            <a:ext cx="7543800" cy="4022725"/>
          </a:xfrm>
        </p:spPr>
        <p:txBody>
          <a:bodyPr/>
          <a:lstStyle/>
          <a:p>
            <a:r>
              <a:rPr lang="en-SG" dirty="0" smtClean="0"/>
              <a:t>Store the original cake in what data structure?</a:t>
            </a:r>
          </a:p>
          <a:p>
            <a:r>
              <a:rPr lang="en-SG" dirty="0" smtClean="0"/>
              <a:t>Take one piece of cake at a time and check it</a:t>
            </a:r>
          </a:p>
          <a:p>
            <a:pPr lvl="1"/>
            <a:r>
              <a:rPr lang="en-SG" dirty="0" smtClean="0"/>
              <a:t>If there is no raisin, then no problem</a:t>
            </a:r>
          </a:p>
          <a:p>
            <a:pPr lvl="1"/>
            <a:r>
              <a:rPr lang="en-SG" dirty="0" smtClean="0"/>
              <a:t>If there is a raisin, are we allowed to simply take it?</a:t>
            </a:r>
          </a:p>
          <a:p>
            <a:pPr lvl="1"/>
            <a:r>
              <a:rPr lang="en-SG" dirty="0" smtClean="0"/>
              <a:t>How to compare between different slices of cake?</a:t>
            </a:r>
            <a:endParaRPr lang="en-SG" dirty="0"/>
          </a:p>
          <a:p>
            <a:pPr lvl="1"/>
            <a:r>
              <a:rPr lang="en-SG" dirty="0"/>
              <a:t>How to keep track of </a:t>
            </a:r>
            <a:r>
              <a:rPr lang="en-SG" dirty="0" smtClean="0"/>
              <a:t>previous amounts </a:t>
            </a:r>
            <a:r>
              <a:rPr lang="en-SG" dirty="0"/>
              <a:t>of chocolate</a:t>
            </a:r>
            <a:r>
              <a:rPr lang="en-SG" dirty="0" smtClean="0"/>
              <a:t>?</a:t>
            </a:r>
            <a:endParaRPr lang="en-SG" dirty="0"/>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72</a:t>
            </a:fld>
            <a:endParaRPr lang="en-US"/>
          </a:p>
        </p:txBody>
      </p:sp>
    </p:spTree>
    <p:extLst>
      <p:ext uri="{BB962C8B-B14F-4D97-AF65-F5344CB8AC3E}">
        <p14:creationId xmlns:p14="http://schemas.microsoft.com/office/powerpoint/2010/main" val="96330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5" name="Rectangle 4"/>
          <p:cNvSpPr/>
          <p:nvPr/>
        </p:nvSpPr>
        <p:spPr>
          <a:xfrm>
            <a:off x="6019286"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6" name="Rectangle 5"/>
          <p:cNvSpPr/>
          <p:nvPr/>
        </p:nvSpPr>
        <p:spPr>
          <a:xfrm>
            <a:off x="6643302"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7" name="Rectangle 6"/>
          <p:cNvSpPr/>
          <p:nvPr/>
        </p:nvSpPr>
        <p:spPr>
          <a:xfrm>
            <a:off x="7267318"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0" name="Rectangle 9"/>
          <p:cNvSpPr/>
          <p:nvPr/>
        </p:nvSpPr>
        <p:spPr>
          <a:xfrm>
            <a:off x="4147239"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830997"/>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Number inside == </a:t>
            </a:r>
            <a:r>
              <a:rPr lang="en-SG" sz="1200" dirty="0" err="1" smtClean="0"/>
              <a:t>num</a:t>
            </a:r>
            <a:r>
              <a:rPr lang="en-SG" sz="1200" dirty="0" smtClean="0"/>
              <a:t> of Choc</a:t>
            </a:r>
            <a:endParaRPr lang="en-SG" sz="1200" dirty="0"/>
          </a:p>
        </p:txBody>
      </p:sp>
      <p:sp>
        <p:nvSpPr>
          <p:cNvPr id="14" name="TextBox 13"/>
          <p:cNvSpPr txBox="1"/>
          <p:nvPr/>
        </p:nvSpPr>
        <p:spPr>
          <a:xfrm>
            <a:off x="5707279" y="3719524"/>
            <a:ext cx="2786963"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0</a:t>
            </a:r>
          </a:p>
          <a:p>
            <a:r>
              <a:rPr lang="en-SG" sz="1600" dirty="0" smtClean="0">
                <a:sym typeface="Wingdings" panose="05000000000000000000" pitchFamily="2" charset="2"/>
              </a:rPr>
              <a:t>Max Raisin Pieces  2</a:t>
            </a:r>
            <a:endParaRPr lang="en-SG" sz="1600" dirty="0"/>
          </a:p>
        </p:txBody>
      </p:sp>
      <p:sp>
        <p:nvSpPr>
          <p:cNvPr id="1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73</a:t>
            </a:fld>
            <a:endParaRPr lang="en-US"/>
          </a:p>
        </p:txBody>
      </p:sp>
    </p:spTree>
    <p:extLst>
      <p:ext uri="{BB962C8B-B14F-4D97-AF65-F5344CB8AC3E}">
        <p14:creationId xmlns:p14="http://schemas.microsoft.com/office/powerpoint/2010/main" val="43561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5" name="Rectangle 4"/>
          <p:cNvSpPr/>
          <p:nvPr/>
        </p:nvSpPr>
        <p:spPr>
          <a:xfrm>
            <a:off x="6019286"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6" name="Rectangle 5"/>
          <p:cNvSpPr/>
          <p:nvPr/>
        </p:nvSpPr>
        <p:spPr>
          <a:xfrm>
            <a:off x="6643302"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7" name="Rectangle 6"/>
          <p:cNvSpPr/>
          <p:nvPr/>
        </p:nvSpPr>
        <p:spPr>
          <a:xfrm>
            <a:off x="7267318"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775752" y="3671579"/>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p:cNvSpPr txBox="1"/>
          <p:nvPr/>
        </p:nvSpPr>
        <p:spPr>
          <a:xfrm>
            <a:off x="623210" y="2983998"/>
            <a:ext cx="1911180" cy="646331"/>
          </a:xfrm>
          <a:prstGeom prst="rect">
            <a:avLst/>
          </a:prstGeom>
          <a:noFill/>
        </p:spPr>
        <p:txBody>
          <a:bodyPr wrap="square" rtlCol="0">
            <a:spAutoFit/>
          </a:bodyPr>
          <a:lstStyle/>
          <a:p>
            <a:r>
              <a:rPr lang="en-SG" dirty="0" smtClean="0"/>
              <a:t>Only chocolate, so just take it</a:t>
            </a:r>
            <a:endParaRPr lang="en-SG" dirty="0"/>
          </a:p>
        </p:txBody>
      </p:sp>
      <p:sp>
        <p:nvSpPr>
          <p:cNvPr id="22" name="TextBox 21"/>
          <p:cNvSpPr txBox="1"/>
          <p:nvPr/>
        </p:nvSpPr>
        <p:spPr>
          <a:xfrm>
            <a:off x="5707279" y="3719524"/>
            <a:ext cx="2786963"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0</a:t>
            </a:r>
          </a:p>
          <a:p>
            <a:r>
              <a:rPr lang="en-SG" sz="1600" dirty="0" smtClean="0">
                <a:sym typeface="Wingdings" panose="05000000000000000000" pitchFamily="2" charset="2"/>
              </a:rPr>
              <a:t>Max Raisin Pieces  2</a:t>
            </a:r>
            <a:endParaRPr lang="en-SG" sz="1600" dirty="0" smtClean="0"/>
          </a:p>
        </p:txBody>
      </p:sp>
      <p:sp>
        <p:nvSpPr>
          <p:cNvPr id="17"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74</a:t>
            </a:fld>
            <a:endParaRPr lang="en-US"/>
          </a:p>
        </p:txBody>
      </p:sp>
    </p:spTree>
    <p:extLst>
      <p:ext uri="{BB962C8B-B14F-4D97-AF65-F5344CB8AC3E}">
        <p14:creationId xmlns:p14="http://schemas.microsoft.com/office/powerpoint/2010/main" val="66893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5" name="Rectangle 4"/>
          <p:cNvSpPr/>
          <p:nvPr/>
        </p:nvSpPr>
        <p:spPr>
          <a:xfrm>
            <a:off x="6019286"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6" name="Rectangle 5"/>
          <p:cNvSpPr/>
          <p:nvPr/>
        </p:nvSpPr>
        <p:spPr>
          <a:xfrm>
            <a:off x="6643302"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7" name="Rectangle 6"/>
          <p:cNvSpPr/>
          <p:nvPr/>
        </p:nvSpPr>
        <p:spPr>
          <a:xfrm>
            <a:off x="7267318"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1670312" y="3671580"/>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p:cNvSpPr txBox="1"/>
          <p:nvPr/>
        </p:nvSpPr>
        <p:spPr>
          <a:xfrm>
            <a:off x="623210" y="2983998"/>
            <a:ext cx="1911180" cy="646331"/>
          </a:xfrm>
          <a:prstGeom prst="rect">
            <a:avLst/>
          </a:prstGeom>
          <a:noFill/>
        </p:spPr>
        <p:txBody>
          <a:bodyPr wrap="square" rtlCol="0">
            <a:spAutoFit/>
          </a:bodyPr>
          <a:lstStyle/>
          <a:p>
            <a:r>
              <a:rPr lang="en-SG" dirty="0" smtClean="0"/>
              <a:t>Only chocolate, so just take it</a:t>
            </a:r>
            <a:endParaRPr lang="en-SG" dirty="0"/>
          </a:p>
        </p:txBody>
      </p:sp>
      <p:sp>
        <p:nvSpPr>
          <p:cNvPr id="22" name="TextBox 21"/>
          <p:cNvSpPr txBox="1"/>
          <p:nvPr/>
        </p:nvSpPr>
        <p:spPr>
          <a:xfrm>
            <a:off x="5707279" y="3719524"/>
            <a:ext cx="2786963"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3</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0</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75</a:t>
            </a:fld>
            <a:endParaRPr lang="en-US"/>
          </a:p>
        </p:txBody>
      </p:sp>
    </p:spTree>
    <p:extLst>
      <p:ext uri="{BB962C8B-B14F-4D97-AF65-F5344CB8AC3E}">
        <p14:creationId xmlns:p14="http://schemas.microsoft.com/office/powerpoint/2010/main" val="65496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6" name="Rectangle 5"/>
          <p:cNvSpPr/>
          <p:nvPr/>
        </p:nvSpPr>
        <p:spPr>
          <a:xfrm>
            <a:off x="6643302"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7" name="Rectangle 6"/>
          <p:cNvSpPr/>
          <p:nvPr/>
        </p:nvSpPr>
        <p:spPr>
          <a:xfrm>
            <a:off x="7267318"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2221033" y="3649795"/>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p:cNvSpPr txBox="1"/>
          <p:nvPr/>
        </p:nvSpPr>
        <p:spPr>
          <a:xfrm>
            <a:off x="623210" y="2983998"/>
            <a:ext cx="1911180" cy="923330"/>
          </a:xfrm>
          <a:prstGeom prst="rect">
            <a:avLst/>
          </a:prstGeom>
          <a:noFill/>
        </p:spPr>
        <p:txBody>
          <a:bodyPr wrap="square" rtlCol="0">
            <a:spAutoFit/>
          </a:bodyPr>
          <a:lstStyle/>
          <a:p>
            <a:r>
              <a:rPr lang="en-SG" dirty="0" smtClean="0"/>
              <a:t>Raisin piece. We still have leeway to take it</a:t>
            </a:r>
            <a:endParaRPr lang="en-SG" dirty="0"/>
          </a:p>
        </p:txBody>
      </p:sp>
      <p:sp>
        <p:nvSpPr>
          <p:cNvPr id="22" name="TextBox 21"/>
          <p:cNvSpPr txBox="1"/>
          <p:nvPr/>
        </p:nvSpPr>
        <p:spPr>
          <a:xfrm>
            <a:off x="5707279" y="3719524"/>
            <a:ext cx="2786963"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13</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1</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76</a:t>
            </a:fld>
            <a:endParaRPr lang="en-US"/>
          </a:p>
        </p:txBody>
      </p:sp>
    </p:spTree>
    <p:extLst>
      <p:ext uri="{BB962C8B-B14F-4D97-AF65-F5344CB8AC3E}">
        <p14:creationId xmlns:p14="http://schemas.microsoft.com/office/powerpoint/2010/main" val="210795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7" name="Rectangle 6"/>
          <p:cNvSpPr/>
          <p:nvPr/>
        </p:nvSpPr>
        <p:spPr>
          <a:xfrm>
            <a:off x="7267318"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2813361" y="3781298"/>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15</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1</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4" name="TextBox 23"/>
          <p:cNvSpPr txBox="1"/>
          <p:nvPr/>
        </p:nvSpPr>
        <p:spPr>
          <a:xfrm>
            <a:off x="623210" y="2983998"/>
            <a:ext cx="1911180" cy="646331"/>
          </a:xfrm>
          <a:prstGeom prst="rect">
            <a:avLst/>
          </a:prstGeom>
          <a:noFill/>
        </p:spPr>
        <p:txBody>
          <a:bodyPr wrap="square" rtlCol="0">
            <a:spAutoFit/>
          </a:bodyPr>
          <a:lstStyle/>
          <a:p>
            <a:r>
              <a:rPr lang="en-SG" dirty="0" smtClean="0"/>
              <a:t>Only chocolate, so just take it</a:t>
            </a:r>
            <a:endParaRPr lang="en-SG" dirty="0"/>
          </a:p>
        </p:txBody>
      </p:sp>
      <p:sp>
        <p:nvSpPr>
          <p:cNvPr id="21"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77</a:t>
            </a:fld>
            <a:endParaRPr lang="en-US"/>
          </a:p>
        </p:txBody>
      </p:sp>
    </p:spTree>
    <p:extLst>
      <p:ext uri="{BB962C8B-B14F-4D97-AF65-F5344CB8AC3E}">
        <p14:creationId xmlns:p14="http://schemas.microsoft.com/office/powerpoint/2010/main" val="13502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3539556" y="3701617"/>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18</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5" name="TextBox 24"/>
          <p:cNvSpPr txBox="1"/>
          <p:nvPr/>
        </p:nvSpPr>
        <p:spPr>
          <a:xfrm>
            <a:off x="623209" y="2983998"/>
            <a:ext cx="2457741" cy="1200329"/>
          </a:xfrm>
          <a:prstGeom prst="rect">
            <a:avLst/>
          </a:prstGeom>
          <a:noFill/>
        </p:spPr>
        <p:txBody>
          <a:bodyPr wrap="square" rtlCol="0">
            <a:spAutoFit/>
          </a:bodyPr>
          <a:lstStyle/>
          <a:p>
            <a:r>
              <a:rPr lang="en-SG" dirty="0" smtClean="0"/>
              <a:t>Raisin piece. We still have leeway to take it. But it’s the last one we can have in this slice</a:t>
            </a:r>
            <a:endParaRPr lang="en-SG" dirty="0"/>
          </a:p>
        </p:txBody>
      </p:sp>
      <p:sp>
        <p:nvSpPr>
          <p:cNvPr id="2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78</a:t>
            </a:fld>
            <a:endParaRPr lang="en-US"/>
          </a:p>
        </p:txBody>
      </p:sp>
    </p:spTree>
    <p:extLst>
      <p:ext uri="{BB962C8B-B14F-4D97-AF65-F5344CB8AC3E}">
        <p14:creationId xmlns:p14="http://schemas.microsoft.com/office/powerpoint/2010/main" val="8417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173574" y="3671579"/>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6" name="TextBox 25"/>
          <p:cNvSpPr txBox="1"/>
          <p:nvPr/>
        </p:nvSpPr>
        <p:spPr>
          <a:xfrm>
            <a:off x="623210" y="2983998"/>
            <a:ext cx="1911180" cy="646331"/>
          </a:xfrm>
          <a:prstGeom prst="rect">
            <a:avLst/>
          </a:prstGeom>
          <a:noFill/>
        </p:spPr>
        <p:txBody>
          <a:bodyPr wrap="square" rtlCol="0">
            <a:spAutoFit/>
          </a:bodyPr>
          <a:lstStyle/>
          <a:p>
            <a:r>
              <a:rPr lang="en-SG" dirty="0" smtClean="0"/>
              <a:t>Only chocolate, so just take it</a:t>
            </a:r>
            <a:endParaRPr lang="en-SG" dirty="0"/>
          </a:p>
        </p:txBody>
      </p:sp>
      <p:sp>
        <p:nvSpPr>
          <p:cNvPr id="2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79</a:t>
            </a:fld>
            <a:endParaRPr lang="en-US"/>
          </a:p>
        </p:txBody>
      </p:sp>
    </p:spTree>
    <p:extLst>
      <p:ext uri="{BB962C8B-B14F-4D97-AF65-F5344CB8AC3E}">
        <p14:creationId xmlns:p14="http://schemas.microsoft.com/office/powerpoint/2010/main" val="114915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49197" y="1179706"/>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a:solidFill>
                  <a:srgbClr val="000000"/>
                </a:solidFill>
                <a:uFill>
                  <a:solidFill>
                    <a:srgbClr val="FFFFFF"/>
                  </a:solidFill>
                </a:uFill>
                <a:latin typeface="Gill Sans MT"/>
              </a:rPr>
              <a:t>Class </a:t>
            </a:r>
            <a:r>
              <a:rPr lang="en-US" sz="2400" b="1" strike="noStrike" spc="-1" dirty="0" smtClean="0">
                <a:solidFill>
                  <a:schemeClr val="accent1"/>
                </a:solidFill>
                <a:uFill>
                  <a:solidFill>
                    <a:srgbClr val="FFFFFF"/>
                  </a:solidFill>
                </a:uFill>
                <a:latin typeface="Gill Sans MT"/>
              </a:rPr>
              <a:t>Stack&lt;E&gt;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467749" y="1709212"/>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Stack&lt;E&gt;</a:t>
            </a:r>
            <a:endParaRPr lang="en-US" dirty="0"/>
          </a:p>
        </p:txBody>
      </p:sp>
      <p:sp>
        <p:nvSpPr>
          <p:cNvPr id="67" name="Rectangle 66"/>
          <p:cNvSpPr/>
          <p:nvPr/>
        </p:nvSpPr>
        <p:spPr>
          <a:xfrm>
            <a:off x="467750" y="2086268"/>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elements: </a:t>
            </a:r>
            <a:r>
              <a:rPr lang="en-US" dirty="0" err="1" smtClean="0"/>
              <a:t>LinkedList</a:t>
            </a:r>
            <a:r>
              <a:rPr lang="en-US" dirty="0" smtClean="0"/>
              <a:t>&lt;E&gt;</a:t>
            </a:r>
          </a:p>
        </p:txBody>
      </p:sp>
      <p:sp>
        <p:nvSpPr>
          <p:cNvPr id="68" name="Rectangle 3"/>
          <p:cNvSpPr/>
          <p:nvPr/>
        </p:nvSpPr>
        <p:spPr>
          <a:xfrm>
            <a:off x="467748" y="2809159"/>
            <a:ext cx="3252217" cy="174567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push(E) : void</a:t>
            </a:r>
          </a:p>
          <a:p>
            <a:pPr algn="just">
              <a:tabLst>
                <a:tab pos="287338" algn="l"/>
              </a:tabLst>
            </a:pPr>
            <a:r>
              <a:rPr lang="en-US" dirty="0" smtClean="0"/>
              <a:t>+	pop() : E</a:t>
            </a:r>
          </a:p>
          <a:p>
            <a:pPr algn="just">
              <a:tabLst>
                <a:tab pos="287338" algn="l"/>
              </a:tabLst>
            </a:pPr>
            <a:r>
              <a:rPr lang="en-US" dirty="0" smtClean="0"/>
              <a:t>+	peek() : E</a:t>
            </a:r>
          </a:p>
          <a:p>
            <a:pPr algn="just">
              <a:tabLst>
                <a:tab pos="287338" algn="l"/>
              </a:tabLst>
            </a:pPr>
            <a:r>
              <a:rPr lang="en-US" dirty="0" smtClean="0"/>
              <a:t>+	</a:t>
            </a:r>
            <a:r>
              <a:rPr lang="en-US" dirty="0" err="1" smtClean="0"/>
              <a:t>getSize</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isEmpty</a:t>
            </a:r>
            <a:r>
              <a:rPr lang="en-US" dirty="0" smtClean="0"/>
              <a:t>() : </a:t>
            </a:r>
            <a:r>
              <a:rPr lang="en-US" dirty="0" err="1" smtClean="0"/>
              <a:t>boolean</a:t>
            </a:r>
            <a:endParaRPr lang="en-US" dirty="0" smtClean="0"/>
          </a:p>
        </p:txBody>
      </p:sp>
      <p:grpSp>
        <p:nvGrpSpPr>
          <p:cNvPr id="76" name="Group 75"/>
          <p:cNvGrpSpPr/>
          <p:nvPr/>
        </p:nvGrpSpPr>
        <p:grpSpPr>
          <a:xfrm>
            <a:off x="5603240" y="2143559"/>
            <a:ext cx="2074841" cy="3045636"/>
            <a:chOff x="-1062180" y="969818"/>
            <a:chExt cx="1006764" cy="1477818"/>
          </a:xfrm>
        </p:grpSpPr>
        <p:cxnSp>
          <p:nvCxnSpPr>
            <p:cNvPr id="78" name="Straight Connector 77"/>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5584206" y="5189195"/>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72" name="Rectangle 71"/>
          <p:cNvSpPr/>
          <p:nvPr/>
        </p:nvSpPr>
        <p:spPr>
          <a:xfrm>
            <a:off x="5773603" y="458051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a:t>
            </a:r>
            <a:endParaRPr lang="en-US" sz="2000" dirty="0"/>
          </a:p>
        </p:txBody>
      </p:sp>
      <p:sp>
        <p:nvSpPr>
          <p:cNvPr id="73" name="Rectangle 72"/>
          <p:cNvSpPr/>
          <p:nvPr/>
        </p:nvSpPr>
        <p:spPr>
          <a:xfrm>
            <a:off x="5773603" y="401887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endParaRPr lang="en-US" sz="2000" dirty="0"/>
          </a:p>
        </p:txBody>
      </p:sp>
      <p:sp>
        <p:nvSpPr>
          <p:cNvPr id="74" name="Rectangle 73"/>
          <p:cNvSpPr/>
          <p:nvPr/>
        </p:nvSpPr>
        <p:spPr>
          <a:xfrm>
            <a:off x="5773601" y="3437955"/>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3</a:t>
            </a:r>
            <a:endParaRPr lang="en-US" sz="2000" dirty="0"/>
          </a:p>
        </p:txBody>
      </p:sp>
      <p:sp>
        <p:nvSpPr>
          <p:cNvPr id="75" name="Rectangle 74"/>
          <p:cNvSpPr/>
          <p:nvPr/>
        </p:nvSpPr>
        <p:spPr>
          <a:xfrm>
            <a:off x="5773599" y="2862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a:t>
            </a:r>
            <a:endParaRPr lang="en-US" sz="2000" dirty="0"/>
          </a:p>
        </p:txBody>
      </p:sp>
      <p:sp>
        <p:nvSpPr>
          <p:cNvPr id="16" name="TextBox 15"/>
          <p:cNvSpPr txBox="1"/>
          <p:nvPr/>
        </p:nvSpPr>
        <p:spPr>
          <a:xfrm>
            <a:off x="5891841" y="554666"/>
            <a:ext cx="1476686" cy="523220"/>
          </a:xfrm>
          <a:prstGeom prst="rect">
            <a:avLst/>
          </a:prstGeom>
          <a:noFill/>
        </p:spPr>
        <p:txBody>
          <a:bodyPr wrap="none" rtlCol="0">
            <a:spAutoFit/>
          </a:bodyPr>
          <a:lstStyle/>
          <a:p>
            <a:r>
              <a:rPr lang="en-US" sz="2800" dirty="0" smtClean="0"/>
              <a:t>push(10)</a:t>
            </a:r>
            <a:endParaRPr lang="en-US" sz="2800" dirty="0"/>
          </a:p>
        </p:txBody>
      </p:sp>
      <p:sp>
        <p:nvSpPr>
          <p:cNvPr id="17" name="Rectangle 16"/>
          <p:cNvSpPr/>
          <p:nvPr/>
        </p:nvSpPr>
        <p:spPr>
          <a:xfrm>
            <a:off x="5784074" y="2304879"/>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10</a:t>
            </a:r>
            <a:endParaRPr lang="en-US" sz="2000" dirty="0"/>
          </a:p>
        </p:txBody>
      </p:sp>
      <p:sp>
        <p:nvSpPr>
          <p:cNvPr id="18" name="TextBox 17"/>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8</a:t>
            </a:fld>
            <a:endParaRPr lang="en-US"/>
          </a:p>
        </p:txBody>
      </p:sp>
    </p:spTree>
    <p:extLst>
      <p:ext uri="{BB962C8B-B14F-4D97-AF65-F5344CB8AC3E}">
        <p14:creationId xmlns:p14="http://schemas.microsoft.com/office/powerpoint/2010/main" val="111474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0</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6" name="TextBox 25"/>
          <p:cNvSpPr txBox="1"/>
          <p:nvPr/>
        </p:nvSpPr>
        <p:spPr>
          <a:xfrm>
            <a:off x="710656" y="2722644"/>
            <a:ext cx="3157069" cy="1754326"/>
          </a:xfrm>
          <a:prstGeom prst="rect">
            <a:avLst/>
          </a:prstGeom>
          <a:noFill/>
        </p:spPr>
        <p:txBody>
          <a:bodyPr wrap="square" rtlCol="0">
            <a:spAutoFit/>
          </a:bodyPr>
          <a:lstStyle/>
          <a:p>
            <a:r>
              <a:rPr lang="en-SG" dirty="0" smtClean="0"/>
              <a:t>Raisin piece. We </a:t>
            </a:r>
            <a:r>
              <a:rPr lang="en-SG" b="1" dirty="0" smtClean="0"/>
              <a:t>don’t</a:t>
            </a:r>
            <a:r>
              <a:rPr lang="en-SG" dirty="0" smtClean="0"/>
              <a:t> have leeway to take it.</a:t>
            </a:r>
          </a:p>
          <a:p>
            <a:endParaRPr lang="en-SG" dirty="0" smtClean="0"/>
          </a:p>
          <a:p>
            <a:r>
              <a:rPr lang="en-SG" dirty="0" smtClean="0"/>
              <a:t>What we have here is a potential take-home slice with a certain amount of chocolate</a:t>
            </a:r>
          </a:p>
        </p:txBody>
      </p:sp>
      <p:sp>
        <p:nvSpPr>
          <p:cNvPr id="12" name="&quot;No&quot; Symbol 11"/>
          <p:cNvSpPr/>
          <p:nvPr/>
        </p:nvSpPr>
        <p:spPr>
          <a:xfrm>
            <a:off x="4667796" y="4151618"/>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2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80</a:t>
            </a:fld>
            <a:endParaRPr lang="en-US"/>
          </a:p>
        </p:txBody>
      </p:sp>
    </p:spTree>
    <p:extLst>
      <p:ext uri="{BB962C8B-B14F-4D97-AF65-F5344CB8AC3E}">
        <p14:creationId xmlns:p14="http://schemas.microsoft.com/office/powerpoint/2010/main" val="150517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a:t>
            </a:r>
            <a:r>
              <a:rPr lang="en-SG" sz="1600" dirty="0" smtClean="0">
                <a:solidFill>
                  <a:srgbClr val="00B050"/>
                </a:solidFill>
                <a:sym typeface="Wingdings" panose="05000000000000000000" pitchFamily="2" charset="2"/>
              </a:rPr>
              <a:t>22</a:t>
            </a:r>
            <a:endParaRPr lang="en-SG" sz="1600" dirty="0" smtClean="0">
              <a:solidFill>
                <a:srgbClr val="00B050"/>
              </a:solidFill>
            </a:endParaRPr>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6" name="TextBox 25"/>
          <p:cNvSpPr txBox="1"/>
          <p:nvPr/>
        </p:nvSpPr>
        <p:spPr>
          <a:xfrm>
            <a:off x="623209" y="2983998"/>
            <a:ext cx="3190909" cy="923330"/>
          </a:xfrm>
          <a:prstGeom prst="rect">
            <a:avLst/>
          </a:prstGeom>
          <a:noFill/>
        </p:spPr>
        <p:txBody>
          <a:bodyPr wrap="square" rtlCol="0">
            <a:spAutoFit/>
          </a:bodyPr>
          <a:lstStyle/>
          <a:p>
            <a:r>
              <a:rPr lang="en-SG" dirty="0" smtClean="0"/>
              <a:t>Compare this slice against our max chocolates so far and record the higher value</a:t>
            </a:r>
          </a:p>
        </p:txBody>
      </p:sp>
      <p:sp>
        <p:nvSpPr>
          <p:cNvPr id="12" name="&quot;No&quot; Symbol 11"/>
          <p:cNvSpPr/>
          <p:nvPr/>
        </p:nvSpPr>
        <p:spPr>
          <a:xfrm>
            <a:off x="4667796" y="4151618"/>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2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81</a:t>
            </a:fld>
            <a:endParaRPr lang="en-US"/>
          </a:p>
        </p:txBody>
      </p:sp>
    </p:spTree>
    <p:extLst>
      <p:ext uri="{BB962C8B-B14F-4D97-AF65-F5344CB8AC3E}">
        <p14:creationId xmlns:p14="http://schemas.microsoft.com/office/powerpoint/2010/main" val="14525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6" name="TextBox 25"/>
          <p:cNvSpPr txBox="1"/>
          <p:nvPr/>
        </p:nvSpPr>
        <p:spPr>
          <a:xfrm>
            <a:off x="623209" y="2983998"/>
            <a:ext cx="3190909" cy="923330"/>
          </a:xfrm>
          <a:prstGeom prst="rect">
            <a:avLst/>
          </a:prstGeom>
          <a:noFill/>
        </p:spPr>
        <p:txBody>
          <a:bodyPr wrap="square" rtlCol="0">
            <a:spAutoFit/>
          </a:bodyPr>
          <a:lstStyle/>
          <a:p>
            <a:r>
              <a:rPr lang="en-SG" dirty="0" smtClean="0"/>
              <a:t>Now we need to remove the first raisin piece so that we can consider the new piece.</a:t>
            </a:r>
          </a:p>
        </p:txBody>
      </p:sp>
      <p:sp>
        <p:nvSpPr>
          <p:cNvPr id="12" name="&quot;No&quot; Symbol 11"/>
          <p:cNvSpPr/>
          <p:nvPr/>
        </p:nvSpPr>
        <p:spPr>
          <a:xfrm>
            <a:off x="4667796" y="4151618"/>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25" name="Down Arrow 24"/>
          <p:cNvSpPr/>
          <p:nvPr/>
        </p:nvSpPr>
        <p:spPr>
          <a:xfrm>
            <a:off x="1762897" y="4250724"/>
            <a:ext cx="395417" cy="4118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4" name="Slide Number Placeholder 13"/>
          <p:cNvSpPr>
            <a:spLocks noGrp="1"/>
          </p:cNvSpPr>
          <p:nvPr>
            <p:ph type="sldNum" sz="quarter" idx="12"/>
          </p:nvPr>
        </p:nvSpPr>
        <p:spPr/>
        <p:txBody>
          <a:bodyPr/>
          <a:lstStyle/>
          <a:p>
            <a:fld id="{835E20A1-CA8B-C44B-AF3A-EA9FF10691F4}" type="slidenum">
              <a:rPr lang="en-US" smtClean="0"/>
              <a:pPr/>
              <a:t>82</a:t>
            </a:fld>
            <a:endParaRPr lang="en-US"/>
          </a:p>
        </p:txBody>
      </p:sp>
    </p:spTree>
    <p:extLst>
      <p:ext uri="{BB962C8B-B14F-4D97-AF65-F5344CB8AC3E}">
        <p14:creationId xmlns:p14="http://schemas.microsoft.com/office/powerpoint/2010/main" val="168087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a:t>
            </a:r>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6" name="TextBox 25"/>
          <p:cNvSpPr txBox="1"/>
          <p:nvPr/>
        </p:nvSpPr>
        <p:spPr>
          <a:xfrm>
            <a:off x="623209" y="2983998"/>
            <a:ext cx="3190909" cy="923330"/>
          </a:xfrm>
          <a:prstGeom prst="rect">
            <a:avLst/>
          </a:prstGeom>
          <a:noFill/>
        </p:spPr>
        <p:txBody>
          <a:bodyPr wrap="square" rtlCol="0">
            <a:spAutoFit/>
          </a:bodyPr>
          <a:lstStyle/>
          <a:p>
            <a:r>
              <a:rPr lang="en-SG" dirty="0" smtClean="0"/>
              <a:t>To exclude the first raisin piece, we need to also exclude all pieces that come before it.</a:t>
            </a:r>
            <a:endParaRPr lang="en-SG" dirty="0"/>
          </a:p>
        </p:txBody>
      </p:sp>
      <p:sp>
        <p:nvSpPr>
          <p:cNvPr id="12" name="&quot;No&quot; Symbol 11"/>
          <p:cNvSpPr/>
          <p:nvPr/>
        </p:nvSpPr>
        <p:spPr>
          <a:xfrm>
            <a:off x="4667796" y="4151618"/>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14" name="Down Arrow 13"/>
          <p:cNvSpPr/>
          <p:nvPr/>
        </p:nvSpPr>
        <p:spPr>
          <a:xfrm>
            <a:off x="1762897" y="4250724"/>
            <a:ext cx="395417" cy="4118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5" name="Slide Number Placeholder 14"/>
          <p:cNvSpPr>
            <a:spLocks noGrp="1"/>
          </p:cNvSpPr>
          <p:nvPr>
            <p:ph type="sldNum" sz="quarter" idx="12"/>
          </p:nvPr>
        </p:nvSpPr>
        <p:spPr/>
        <p:txBody>
          <a:bodyPr/>
          <a:lstStyle/>
          <a:p>
            <a:fld id="{835E20A1-CA8B-C44B-AF3A-EA9FF10691F4}" type="slidenum">
              <a:rPr lang="en-US" smtClean="0"/>
              <a:pPr/>
              <a:t>83</a:t>
            </a:fld>
            <a:endParaRPr lang="en-US"/>
          </a:p>
        </p:txBody>
      </p:sp>
    </p:spTree>
    <p:extLst>
      <p:ext uri="{BB962C8B-B14F-4D97-AF65-F5344CB8AC3E}">
        <p14:creationId xmlns:p14="http://schemas.microsoft.com/office/powerpoint/2010/main" val="29047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21</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12" name="&quot;No&quot; Symbol 11"/>
          <p:cNvSpPr/>
          <p:nvPr/>
        </p:nvSpPr>
        <p:spPr>
          <a:xfrm>
            <a:off x="4667796" y="4151618"/>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14" name="Down Arrow 13"/>
          <p:cNvSpPr/>
          <p:nvPr/>
        </p:nvSpPr>
        <p:spPr>
          <a:xfrm>
            <a:off x="1762897" y="4250724"/>
            <a:ext cx="395417" cy="4118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p:cNvSpPr txBox="1"/>
          <p:nvPr/>
        </p:nvSpPr>
        <p:spPr>
          <a:xfrm>
            <a:off x="623209" y="2983998"/>
            <a:ext cx="3190909" cy="923330"/>
          </a:xfrm>
          <a:prstGeom prst="rect">
            <a:avLst/>
          </a:prstGeom>
          <a:noFill/>
        </p:spPr>
        <p:txBody>
          <a:bodyPr wrap="square" rtlCol="0">
            <a:spAutoFit/>
          </a:bodyPr>
          <a:lstStyle/>
          <a:p>
            <a:r>
              <a:rPr lang="en-SG" dirty="0" smtClean="0"/>
              <a:t>To exclude the first raisin piece, we need to also exclude all pieces that come before it.</a:t>
            </a:r>
            <a:endParaRPr lang="en-SG" dirty="0"/>
          </a:p>
        </p:txBody>
      </p:sp>
      <p:sp>
        <p:nvSpPr>
          <p:cNvPr id="2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5" name="Slide Number Placeholder 14"/>
          <p:cNvSpPr>
            <a:spLocks noGrp="1"/>
          </p:cNvSpPr>
          <p:nvPr>
            <p:ph type="sldNum" sz="quarter" idx="12"/>
          </p:nvPr>
        </p:nvSpPr>
        <p:spPr/>
        <p:txBody>
          <a:bodyPr/>
          <a:lstStyle/>
          <a:p>
            <a:fld id="{835E20A1-CA8B-C44B-AF3A-EA9FF10691F4}" type="slidenum">
              <a:rPr lang="en-US" smtClean="0"/>
              <a:pPr/>
              <a:t>84</a:t>
            </a:fld>
            <a:endParaRPr lang="en-US"/>
          </a:p>
        </p:txBody>
      </p:sp>
    </p:spTree>
    <p:extLst>
      <p:ext uri="{BB962C8B-B14F-4D97-AF65-F5344CB8AC3E}">
        <p14:creationId xmlns:p14="http://schemas.microsoft.com/office/powerpoint/2010/main" val="85595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19</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8" name="Rectangle 17"/>
          <p:cNvSpPr/>
          <p:nvPr/>
        </p:nvSpPr>
        <p:spPr>
          <a:xfrm>
            <a:off x="1651175"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10</a:t>
            </a:r>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12" name="&quot;No&quot; Symbol 11"/>
          <p:cNvSpPr/>
          <p:nvPr/>
        </p:nvSpPr>
        <p:spPr>
          <a:xfrm>
            <a:off x="4667796" y="4151618"/>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14" name="Down Arrow 13"/>
          <p:cNvSpPr/>
          <p:nvPr/>
        </p:nvSpPr>
        <p:spPr>
          <a:xfrm>
            <a:off x="1762897" y="4250724"/>
            <a:ext cx="395417" cy="4118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p:cNvSpPr txBox="1"/>
          <p:nvPr/>
        </p:nvSpPr>
        <p:spPr>
          <a:xfrm>
            <a:off x="623209" y="2983998"/>
            <a:ext cx="3190909" cy="923330"/>
          </a:xfrm>
          <a:prstGeom prst="rect">
            <a:avLst/>
          </a:prstGeom>
          <a:noFill/>
        </p:spPr>
        <p:txBody>
          <a:bodyPr wrap="square" rtlCol="0">
            <a:spAutoFit/>
          </a:bodyPr>
          <a:lstStyle/>
          <a:p>
            <a:r>
              <a:rPr lang="en-SG" dirty="0" smtClean="0"/>
              <a:t>To exclude the first raisin piece, we need to also exclude all pieces that come before it.</a:t>
            </a:r>
            <a:endParaRPr lang="en-SG" dirty="0"/>
          </a:p>
        </p:txBody>
      </p:sp>
      <p:sp>
        <p:nvSpPr>
          <p:cNvPr id="2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5" name="Slide Number Placeholder 14"/>
          <p:cNvSpPr>
            <a:spLocks noGrp="1"/>
          </p:cNvSpPr>
          <p:nvPr>
            <p:ph type="sldNum" sz="quarter" idx="12"/>
          </p:nvPr>
        </p:nvSpPr>
        <p:spPr/>
        <p:txBody>
          <a:bodyPr/>
          <a:lstStyle/>
          <a:p>
            <a:fld id="{835E20A1-CA8B-C44B-AF3A-EA9FF10691F4}" type="slidenum">
              <a:rPr lang="en-US" smtClean="0"/>
              <a:pPr/>
              <a:t>85</a:t>
            </a:fld>
            <a:endParaRPr lang="en-US"/>
          </a:p>
        </p:txBody>
      </p:sp>
    </p:spTree>
    <p:extLst>
      <p:ext uri="{BB962C8B-B14F-4D97-AF65-F5344CB8AC3E}">
        <p14:creationId xmlns:p14="http://schemas.microsoft.com/office/powerpoint/2010/main" val="352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5</a:t>
            </a:r>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9</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1</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8" name="Rectangle 17"/>
          <p:cNvSpPr/>
          <p:nvPr/>
        </p:nvSpPr>
        <p:spPr>
          <a:xfrm>
            <a:off x="1651175" y="4759926"/>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6" name="TextBox 25"/>
          <p:cNvSpPr txBox="1"/>
          <p:nvPr/>
        </p:nvSpPr>
        <p:spPr>
          <a:xfrm>
            <a:off x="623209" y="2983998"/>
            <a:ext cx="3190909" cy="923330"/>
          </a:xfrm>
          <a:prstGeom prst="rect">
            <a:avLst/>
          </a:prstGeom>
          <a:noFill/>
        </p:spPr>
        <p:txBody>
          <a:bodyPr wrap="square" rtlCol="0">
            <a:spAutoFit/>
          </a:bodyPr>
          <a:lstStyle/>
          <a:p>
            <a:r>
              <a:rPr lang="en-SG" dirty="0" smtClean="0"/>
              <a:t>Now that we have excluded the first raisin piece, we have space for the new raisin piece.</a:t>
            </a:r>
            <a:endParaRPr lang="en-SG" dirty="0"/>
          </a:p>
        </p:txBody>
      </p:sp>
      <p:sp>
        <p:nvSpPr>
          <p:cNvPr id="15" name="Smiley Face 14"/>
          <p:cNvSpPr/>
          <p:nvPr/>
        </p:nvSpPr>
        <p:spPr>
          <a:xfrm>
            <a:off x="4547286" y="3880022"/>
            <a:ext cx="609600" cy="609600"/>
          </a:xfrm>
          <a:prstGeom prst="smileyFace">
            <a:avLst/>
          </a:prstGeom>
          <a:solidFill>
            <a:schemeClr val="accent4">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86</a:t>
            </a:fld>
            <a:endParaRPr lang="en-US"/>
          </a:p>
        </p:txBody>
      </p:sp>
    </p:spTree>
    <p:extLst>
      <p:ext uri="{BB962C8B-B14F-4D97-AF65-F5344CB8AC3E}">
        <p14:creationId xmlns:p14="http://schemas.microsoft.com/office/powerpoint/2010/main" val="10158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4685696" y="3712971"/>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14</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8" name="Rectangle 17"/>
          <p:cNvSpPr/>
          <p:nvPr/>
        </p:nvSpPr>
        <p:spPr>
          <a:xfrm>
            <a:off x="1651175" y="4759926"/>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5" name="Rectangle 24"/>
          <p:cNvSpPr/>
          <p:nvPr/>
        </p:nvSpPr>
        <p:spPr>
          <a:xfrm>
            <a:off x="4147239"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smtClean="0"/>
              <a:t>5</a:t>
            </a:r>
            <a:endParaRPr lang="en-SG" sz="2400" dirty="0"/>
          </a:p>
        </p:txBody>
      </p:sp>
      <p:sp>
        <p:nvSpPr>
          <p:cNvPr id="27" name="TextBox 26"/>
          <p:cNvSpPr txBox="1"/>
          <p:nvPr/>
        </p:nvSpPr>
        <p:spPr>
          <a:xfrm>
            <a:off x="623210" y="2983998"/>
            <a:ext cx="1911180" cy="923330"/>
          </a:xfrm>
          <a:prstGeom prst="rect">
            <a:avLst/>
          </a:prstGeom>
          <a:noFill/>
        </p:spPr>
        <p:txBody>
          <a:bodyPr wrap="square" rtlCol="0">
            <a:spAutoFit/>
          </a:bodyPr>
          <a:lstStyle/>
          <a:p>
            <a:r>
              <a:rPr lang="en-SG" dirty="0" smtClean="0"/>
              <a:t>Take the raisin piece and add its chocolate amount</a:t>
            </a:r>
            <a:endParaRPr lang="en-SG" dirty="0"/>
          </a:p>
        </p:txBody>
      </p:sp>
      <p:sp>
        <p:nvSpPr>
          <p:cNvPr id="2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87</a:t>
            </a:fld>
            <a:endParaRPr lang="en-US"/>
          </a:p>
        </p:txBody>
      </p:sp>
    </p:spTree>
    <p:extLst>
      <p:ext uri="{BB962C8B-B14F-4D97-AF65-F5344CB8AC3E}">
        <p14:creationId xmlns:p14="http://schemas.microsoft.com/office/powerpoint/2010/main" val="15179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5173736" y="3841376"/>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14</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8" name="Rectangle 17"/>
          <p:cNvSpPr/>
          <p:nvPr/>
        </p:nvSpPr>
        <p:spPr>
          <a:xfrm>
            <a:off x="1651175" y="4759926"/>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5" name="Rectangle 24"/>
          <p:cNvSpPr/>
          <p:nvPr/>
        </p:nvSpPr>
        <p:spPr>
          <a:xfrm>
            <a:off x="4147239"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smtClean="0"/>
              <a:t>5</a:t>
            </a:r>
            <a:endParaRPr lang="en-SG" sz="2400" dirty="0"/>
          </a:p>
        </p:txBody>
      </p:sp>
      <p:sp>
        <p:nvSpPr>
          <p:cNvPr id="27" name="TextBox 26"/>
          <p:cNvSpPr txBox="1"/>
          <p:nvPr/>
        </p:nvSpPr>
        <p:spPr>
          <a:xfrm>
            <a:off x="623209" y="2983998"/>
            <a:ext cx="2900013" cy="1477328"/>
          </a:xfrm>
          <a:prstGeom prst="rect">
            <a:avLst/>
          </a:prstGeom>
          <a:noFill/>
        </p:spPr>
        <p:txBody>
          <a:bodyPr wrap="square" rtlCol="0">
            <a:spAutoFit/>
          </a:bodyPr>
          <a:lstStyle/>
          <a:p>
            <a:r>
              <a:rPr lang="en-SG" dirty="0" smtClean="0"/>
              <a:t>We have checked all the slices in the original cake.</a:t>
            </a:r>
          </a:p>
          <a:p>
            <a:endParaRPr lang="en-SG" dirty="0" smtClean="0"/>
          </a:p>
          <a:p>
            <a:r>
              <a:rPr lang="en-SG" dirty="0" smtClean="0"/>
              <a:t>Now we have another potential take-home slice.</a:t>
            </a:r>
            <a:endParaRPr lang="en-SG" dirty="0"/>
          </a:p>
        </p:txBody>
      </p:sp>
      <p:sp>
        <p:nvSpPr>
          <p:cNvPr id="26" name="&quot;No&quot; Symbol 25"/>
          <p:cNvSpPr/>
          <p:nvPr/>
        </p:nvSpPr>
        <p:spPr>
          <a:xfrm>
            <a:off x="8001474" y="2841580"/>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2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88</a:t>
            </a:fld>
            <a:endParaRPr lang="en-US"/>
          </a:p>
        </p:txBody>
      </p:sp>
    </p:spTree>
    <p:extLst>
      <p:ext uri="{BB962C8B-B14F-4D97-AF65-F5344CB8AC3E}">
        <p14:creationId xmlns:p14="http://schemas.microsoft.com/office/powerpoint/2010/main" val="6416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5173736" y="3841376"/>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077218"/>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14</a:t>
            </a:r>
            <a:endParaRPr lang="en-SG" sz="1600" dirty="0" smtClean="0"/>
          </a:p>
          <a:p>
            <a:r>
              <a:rPr lang="en-SG" sz="1600" dirty="0" smtClean="0"/>
              <a:t>Max </a:t>
            </a:r>
            <a:r>
              <a:rPr lang="en-SG" sz="1600" dirty="0" err="1" smtClean="0"/>
              <a:t>Chocs</a:t>
            </a:r>
            <a:r>
              <a:rPr lang="en-SG" sz="1600" dirty="0" smtClean="0"/>
              <a:t> </a:t>
            </a:r>
            <a:r>
              <a:rPr lang="en-SG" sz="1600" dirty="0" smtClean="0">
                <a:sym typeface="Wingdings" panose="05000000000000000000" pitchFamily="2" charset="2"/>
              </a:rPr>
              <a:t> 22</a:t>
            </a:r>
            <a:endParaRPr lang="en-SG" sz="1600" dirty="0" smtClean="0"/>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8" name="Rectangle 17"/>
          <p:cNvSpPr/>
          <p:nvPr/>
        </p:nvSpPr>
        <p:spPr>
          <a:xfrm>
            <a:off x="1651175" y="4759926"/>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5" name="Rectangle 24"/>
          <p:cNvSpPr/>
          <p:nvPr/>
        </p:nvSpPr>
        <p:spPr>
          <a:xfrm>
            <a:off x="4147239"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smtClean="0"/>
              <a:t>5</a:t>
            </a:r>
            <a:endParaRPr lang="en-SG" sz="2400" dirty="0"/>
          </a:p>
        </p:txBody>
      </p:sp>
      <p:sp>
        <p:nvSpPr>
          <p:cNvPr id="27" name="TextBox 26"/>
          <p:cNvSpPr txBox="1"/>
          <p:nvPr/>
        </p:nvSpPr>
        <p:spPr>
          <a:xfrm>
            <a:off x="623209" y="2983998"/>
            <a:ext cx="3141483" cy="1477328"/>
          </a:xfrm>
          <a:prstGeom prst="rect">
            <a:avLst/>
          </a:prstGeom>
          <a:noFill/>
        </p:spPr>
        <p:txBody>
          <a:bodyPr wrap="square" rtlCol="0">
            <a:spAutoFit/>
          </a:bodyPr>
          <a:lstStyle/>
          <a:p>
            <a:r>
              <a:rPr lang="en-SG" dirty="0" smtClean="0"/>
              <a:t>Compare the amount of chocolate in this slice with the max chocolate so far.</a:t>
            </a:r>
          </a:p>
          <a:p>
            <a:endParaRPr lang="en-SG" dirty="0"/>
          </a:p>
          <a:p>
            <a:r>
              <a:rPr lang="en-SG" dirty="0" smtClean="0"/>
              <a:t>There is no change in the max.</a:t>
            </a:r>
            <a:endParaRPr lang="en-SG" dirty="0"/>
          </a:p>
        </p:txBody>
      </p:sp>
      <p:sp>
        <p:nvSpPr>
          <p:cNvPr id="26" name="&quot;No&quot; Symbol 25"/>
          <p:cNvSpPr/>
          <p:nvPr/>
        </p:nvSpPr>
        <p:spPr>
          <a:xfrm>
            <a:off x="8001474" y="2841580"/>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2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89</a:t>
            </a:fld>
            <a:endParaRPr lang="en-US"/>
          </a:p>
        </p:txBody>
      </p:sp>
    </p:spTree>
    <p:extLst>
      <p:ext uri="{BB962C8B-B14F-4D97-AF65-F5344CB8AC3E}">
        <p14:creationId xmlns:p14="http://schemas.microsoft.com/office/powerpoint/2010/main" val="32315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549197" y="1179706"/>
            <a:ext cx="3666067" cy="261013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a:solidFill>
                  <a:srgbClr val="000000"/>
                </a:solidFill>
                <a:uFill>
                  <a:solidFill>
                    <a:srgbClr val="FFFFFF"/>
                  </a:solidFill>
                </a:uFill>
                <a:latin typeface="Gill Sans MT"/>
              </a:rPr>
              <a:t>Class </a:t>
            </a:r>
            <a:r>
              <a:rPr lang="en-US" sz="2400" b="1" strike="noStrike" spc="-1" dirty="0" smtClean="0">
                <a:solidFill>
                  <a:schemeClr val="accent1"/>
                </a:solidFill>
                <a:uFill>
                  <a:solidFill>
                    <a:srgbClr val="FFFFFF"/>
                  </a:solidFill>
                </a:uFill>
                <a:latin typeface="Gill Sans MT"/>
              </a:rPr>
              <a:t>Stack&lt;E&gt;</a:t>
            </a:r>
          </a:p>
          <a:p>
            <a:pPr marL="360">
              <a:lnSpc>
                <a:spcPct val="100000"/>
              </a:lnSpc>
              <a:buClr>
                <a:srgbClr val="4F81BD"/>
              </a:buClr>
              <a:buSzPct val="76000"/>
            </a:pPr>
            <a:endParaRPr lang="en-US" sz="2400" b="1" spc="-1" dirty="0">
              <a:solidFill>
                <a:srgbClr val="000000"/>
              </a:solidFill>
              <a:uFill>
                <a:solidFill>
                  <a:srgbClr val="FFFFFF"/>
                </a:solidFill>
              </a:uFill>
              <a:latin typeface="Gill Sans MT"/>
            </a:endParaRPr>
          </a:p>
          <a:p>
            <a:pPr marL="360">
              <a:lnSpc>
                <a:spcPct val="100000"/>
              </a:lnSpc>
              <a:buClr>
                <a:srgbClr val="4F81BD"/>
              </a:buClr>
              <a:buSzPct val="76000"/>
            </a:pPr>
            <a:endParaRPr dirty="0"/>
          </a:p>
        </p:txBody>
      </p:sp>
      <p:sp>
        <p:nvSpPr>
          <p:cNvPr id="66" name="Rectangle 65"/>
          <p:cNvSpPr/>
          <p:nvPr/>
        </p:nvSpPr>
        <p:spPr>
          <a:xfrm>
            <a:off x="467749" y="1709212"/>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Stack&lt;E&gt;</a:t>
            </a:r>
            <a:endParaRPr lang="en-US" dirty="0"/>
          </a:p>
        </p:txBody>
      </p:sp>
      <p:sp>
        <p:nvSpPr>
          <p:cNvPr id="67" name="Rectangle 66"/>
          <p:cNvSpPr/>
          <p:nvPr/>
        </p:nvSpPr>
        <p:spPr>
          <a:xfrm>
            <a:off x="467750" y="2086268"/>
            <a:ext cx="3252216" cy="722890"/>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smtClean="0"/>
              <a:t>elements: </a:t>
            </a:r>
            <a:r>
              <a:rPr lang="en-US" dirty="0" err="1" smtClean="0"/>
              <a:t>LinkedList</a:t>
            </a:r>
            <a:r>
              <a:rPr lang="en-US" dirty="0" smtClean="0"/>
              <a:t>&lt;E&gt;</a:t>
            </a:r>
          </a:p>
        </p:txBody>
      </p:sp>
      <p:sp>
        <p:nvSpPr>
          <p:cNvPr id="68" name="Rectangle 3"/>
          <p:cNvSpPr/>
          <p:nvPr/>
        </p:nvSpPr>
        <p:spPr>
          <a:xfrm>
            <a:off x="467748" y="2809159"/>
            <a:ext cx="3252217" cy="174567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smtClean="0"/>
              <a:t>+	push(E) : void</a:t>
            </a:r>
          </a:p>
          <a:p>
            <a:pPr algn="just">
              <a:tabLst>
                <a:tab pos="287338" algn="l"/>
              </a:tabLst>
            </a:pPr>
            <a:r>
              <a:rPr lang="en-US" dirty="0" smtClean="0"/>
              <a:t>+	pop() : E</a:t>
            </a:r>
          </a:p>
          <a:p>
            <a:pPr algn="just">
              <a:tabLst>
                <a:tab pos="287338" algn="l"/>
              </a:tabLst>
            </a:pPr>
            <a:r>
              <a:rPr lang="en-US" dirty="0" smtClean="0"/>
              <a:t>+	peek() : E</a:t>
            </a:r>
          </a:p>
          <a:p>
            <a:pPr algn="just">
              <a:tabLst>
                <a:tab pos="287338" algn="l"/>
              </a:tabLst>
            </a:pPr>
            <a:r>
              <a:rPr lang="en-US" dirty="0" smtClean="0"/>
              <a:t>+	</a:t>
            </a:r>
            <a:r>
              <a:rPr lang="en-US" dirty="0" err="1" smtClean="0"/>
              <a:t>getSize</a:t>
            </a:r>
            <a:r>
              <a:rPr lang="en-US" dirty="0" smtClean="0"/>
              <a:t>() : </a:t>
            </a:r>
            <a:r>
              <a:rPr lang="en-US" dirty="0" err="1" smtClean="0"/>
              <a:t>int</a:t>
            </a:r>
            <a:endParaRPr lang="en-US" dirty="0" smtClean="0"/>
          </a:p>
          <a:p>
            <a:pPr algn="just">
              <a:tabLst>
                <a:tab pos="287338" algn="l"/>
              </a:tabLst>
            </a:pPr>
            <a:r>
              <a:rPr lang="en-US" dirty="0" smtClean="0"/>
              <a:t>+ 	</a:t>
            </a:r>
            <a:r>
              <a:rPr lang="en-US" dirty="0" err="1" smtClean="0"/>
              <a:t>isEmpty</a:t>
            </a:r>
            <a:r>
              <a:rPr lang="en-US" dirty="0" smtClean="0"/>
              <a:t>() : </a:t>
            </a:r>
            <a:r>
              <a:rPr lang="en-US" dirty="0" err="1" smtClean="0"/>
              <a:t>boolean</a:t>
            </a:r>
            <a:endParaRPr lang="en-US" dirty="0" smtClean="0"/>
          </a:p>
        </p:txBody>
      </p:sp>
      <p:grpSp>
        <p:nvGrpSpPr>
          <p:cNvPr id="76" name="Group 75"/>
          <p:cNvGrpSpPr/>
          <p:nvPr/>
        </p:nvGrpSpPr>
        <p:grpSpPr>
          <a:xfrm>
            <a:off x="5603240" y="2143559"/>
            <a:ext cx="2074841" cy="3045636"/>
            <a:chOff x="-1062180" y="969818"/>
            <a:chExt cx="1006764" cy="1477818"/>
          </a:xfrm>
        </p:grpSpPr>
        <p:cxnSp>
          <p:nvCxnSpPr>
            <p:cNvPr id="78" name="Straight Connector 77"/>
            <p:cNvCxnSpPr/>
            <p:nvPr/>
          </p:nvCxnSpPr>
          <p:spPr>
            <a:xfrm>
              <a:off x="-1062180"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5416" y="969818"/>
              <a:ext cx="0" cy="147781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62180" y="2429164"/>
              <a:ext cx="10067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a:off x="5584206" y="5189195"/>
            <a:ext cx="2093875" cy="495168"/>
          </a:xfrm>
          <a:prstGeom prst="rect">
            <a:avLst/>
          </a:prstGeom>
          <a:solidFill>
            <a:srgbClr val="0070C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72" name="Rectangle 71"/>
          <p:cNvSpPr/>
          <p:nvPr/>
        </p:nvSpPr>
        <p:spPr>
          <a:xfrm>
            <a:off x="5773603" y="4580512"/>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a:t>
            </a:r>
            <a:endParaRPr lang="en-US" sz="2000" dirty="0"/>
          </a:p>
        </p:txBody>
      </p:sp>
      <p:sp>
        <p:nvSpPr>
          <p:cNvPr id="73" name="Rectangle 72"/>
          <p:cNvSpPr/>
          <p:nvPr/>
        </p:nvSpPr>
        <p:spPr>
          <a:xfrm>
            <a:off x="5773603" y="4018877"/>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endParaRPr lang="en-US" sz="2000" dirty="0"/>
          </a:p>
        </p:txBody>
      </p:sp>
      <p:sp>
        <p:nvSpPr>
          <p:cNvPr id="74" name="Rectangle 73"/>
          <p:cNvSpPr/>
          <p:nvPr/>
        </p:nvSpPr>
        <p:spPr>
          <a:xfrm>
            <a:off x="5773601" y="3437955"/>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3</a:t>
            </a:r>
            <a:endParaRPr lang="en-US" sz="2000" dirty="0"/>
          </a:p>
        </p:txBody>
      </p:sp>
      <p:sp>
        <p:nvSpPr>
          <p:cNvPr id="75" name="Rectangle 74"/>
          <p:cNvSpPr/>
          <p:nvPr/>
        </p:nvSpPr>
        <p:spPr>
          <a:xfrm>
            <a:off x="5773599" y="2862314"/>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1</a:t>
            </a:r>
            <a:endParaRPr lang="en-US" sz="2000" dirty="0"/>
          </a:p>
        </p:txBody>
      </p:sp>
      <p:sp>
        <p:nvSpPr>
          <p:cNvPr id="16" name="TextBox 15"/>
          <p:cNvSpPr txBox="1"/>
          <p:nvPr/>
        </p:nvSpPr>
        <p:spPr>
          <a:xfrm>
            <a:off x="6074583" y="554666"/>
            <a:ext cx="1111202" cy="523220"/>
          </a:xfrm>
          <a:prstGeom prst="rect">
            <a:avLst/>
          </a:prstGeom>
          <a:noFill/>
        </p:spPr>
        <p:txBody>
          <a:bodyPr wrap="none" rtlCol="0">
            <a:spAutoFit/>
          </a:bodyPr>
          <a:lstStyle/>
          <a:p>
            <a:r>
              <a:rPr lang="en-US" sz="2800" dirty="0"/>
              <a:t>p</a:t>
            </a:r>
            <a:r>
              <a:rPr lang="en-US" sz="2800" dirty="0" smtClean="0"/>
              <a:t>eek()</a:t>
            </a:r>
            <a:endParaRPr lang="en-US" sz="2800" dirty="0"/>
          </a:p>
        </p:txBody>
      </p:sp>
      <p:sp>
        <p:nvSpPr>
          <p:cNvPr id="17" name="Rectangle 16"/>
          <p:cNvSpPr/>
          <p:nvPr/>
        </p:nvSpPr>
        <p:spPr>
          <a:xfrm>
            <a:off x="5754766" y="2300936"/>
            <a:ext cx="1713171" cy="418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10</a:t>
            </a:r>
            <a:endParaRPr lang="en-US" sz="2000" dirty="0"/>
          </a:p>
        </p:txBody>
      </p:sp>
      <p:sp>
        <p:nvSpPr>
          <p:cNvPr id="18" name="TextBox 17"/>
          <p:cNvSpPr txBox="1"/>
          <p:nvPr/>
        </p:nvSpPr>
        <p:spPr>
          <a:xfrm>
            <a:off x="5696446" y="1141328"/>
            <a:ext cx="1762149" cy="523220"/>
          </a:xfrm>
          <a:prstGeom prst="rect">
            <a:avLst/>
          </a:prstGeom>
          <a:noFill/>
        </p:spPr>
        <p:txBody>
          <a:bodyPr wrap="none" rtlCol="0">
            <a:spAutoFit/>
          </a:bodyPr>
          <a:lstStyle/>
          <a:p>
            <a:r>
              <a:rPr lang="en-US" sz="2800" smtClean="0"/>
              <a:t>Returns 10</a:t>
            </a:r>
            <a:endParaRPr lang="en-US" sz="2800" dirty="0"/>
          </a:p>
        </p:txBody>
      </p:sp>
      <p:sp>
        <p:nvSpPr>
          <p:cNvPr id="19" name="TextBox 18"/>
          <p:cNvSpPr txBox="1"/>
          <p:nvPr/>
        </p:nvSpPr>
        <p:spPr>
          <a:xfrm>
            <a:off x="3161166" y="6334780"/>
            <a:ext cx="2642583" cy="523220"/>
          </a:xfrm>
          <a:prstGeom prst="rect">
            <a:avLst/>
          </a:prstGeom>
          <a:noFill/>
        </p:spPr>
        <p:txBody>
          <a:bodyPr wrap="none" rtlCol="0">
            <a:spAutoFit/>
          </a:bodyPr>
          <a:lstStyle/>
          <a:p>
            <a:r>
              <a:rPr lang="en-US" sz="2800" smtClean="0">
                <a:solidFill>
                  <a:schemeClr val="bg1"/>
                </a:solidFill>
              </a:rPr>
              <a:t>Stack and Queue</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9</a:t>
            </a:fld>
            <a:endParaRPr lang="en-US"/>
          </a:p>
        </p:txBody>
      </p:sp>
    </p:spTree>
    <p:extLst>
      <p:ext uri="{BB962C8B-B14F-4D97-AF65-F5344CB8AC3E}">
        <p14:creationId xmlns:p14="http://schemas.microsoft.com/office/powerpoint/2010/main" val="9399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Visualisation</a:t>
            </a:r>
            <a:endParaRPr lang="en-SG" dirty="0"/>
          </a:p>
        </p:txBody>
      </p:sp>
      <p:sp>
        <p:nvSpPr>
          <p:cNvPr id="4" name="Rectangle 3"/>
          <p:cNvSpPr/>
          <p:nvPr/>
        </p:nvSpPr>
        <p:spPr>
          <a:xfrm>
            <a:off x="5395271"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5" name="Rectangle 4"/>
          <p:cNvSpPr/>
          <p:nvPr/>
        </p:nvSpPr>
        <p:spPr>
          <a:xfrm>
            <a:off x="6019286"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6" name="Rectangle 5"/>
          <p:cNvSpPr/>
          <p:nvPr/>
        </p:nvSpPr>
        <p:spPr>
          <a:xfrm>
            <a:off x="6643302"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7" name="Rectangle 6"/>
          <p:cNvSpPr/>
          <p:nvPr/>
        </p:nvSpPr>
        <p:spPr>
          <a:xfrm>
            <a:off x="7267318"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8" name="Rectangle 7"/>
          <p:cNvSpPr/>
          <p:nvPr/>
        </p:nvSpPr>
        <p:spPr>
          <a:xfrm>
            <a:off x="7891334" y="2226792"/>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9" name="Rectangle 8"/>
          <p:cNvSpPr/>
          <p:nvPr/>
        </p:nvSpPr>
        <p:spPr>
          <a:xfrm>
            <a:off x="4771255"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0" name="Rectangle 9"/>
          <p:cNvSpPr/>
          <p:nvPr/>
        </p:nvSpPr>
        <p:spPr>
          <a:xfrm>
            <a:off x="4147239" y="222679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1" name="TextBox 10"/>
          <p:cNvSpPr txBox="1"/>
          <p:nvPr/>
        </p:nvSpPr>
        <p:spPr>
          <a:xfrm>
            <a:off x="4147239" y="1794305"/>
            <a:ext cx="1847335" cy="300082"/>
          </a:xfrm>
          <a:prstGeom prst="rect">
            <a:avLst/>
          </a:prstGeom>
          <a:noFill/>
        </p:spPr>
        <p:txBody>
          <a:bodyPr wrap="square" rtlCol="0">
            <a:spAutoFit/>
          </a:bodyPr>
          <a:lstStyle/>
          <a:p>
            <a:r>
              <a:rPr lang="en-SG" sz="1350" dirty="0"/>
              <a:t>Original Cake</a:t>
            </a:r>
          </a:p>
        </p:txBody>
      </p:sp>
      <p:sp>
        <p:nvSpPr>
          <p:cNvPr id="13" name="TextBox 12"/>
          <p:cNvSpPr txBox="1"/>
          <p:nvPr/>
        </p:nvSpPr>
        <p:spPr>
          <a:xfrm>
            <a:off x="6331294" y="496002"/>
            <a:ext cx="2702011" cy="1015663"/>
          </a:xfrm>
          <a:prstGeom prst="rect">
            <a:avLst/>
          </a:prstGeom>
          <a:noFill/>
        </p:spPr>
        <p:txBody>
          <a:bodyPr wrap="square" rtlCol="0">
            <a:spAutoFit/>
          </a:bodyPr>
          <a:lstStyle/>
          <a:p>
            <a:r>
              <a:rPr lang="en-SG" sz="1200" u="sng" dirty="0" smtClean="0"/>
              <a:t>Legend</a:t>
            </a:r>
          </a:p>
          <a:p>
            <a:r>
              <a:rPr lang="en-SG" sz="1200" dirty="0" smtClean="0"/>
              <a:t>Pale Red </a:t>
            </a:r>
            <a:r>
              <a:rPr lang="en-SG" sz="1200" dirty="0" smtClean="0"/>
              <a:t>== No Raisin</a:t>
            </a:r>
          </a:p>
          <a:p>
            <a:r>
              <a:rPr lang="en-SG" sz="1200" dirty="0" smtClean="0"/>
              <a:t>Brownish Red </a:t>
            </a:r>
            <a:r>
              <a:rPr lang="en-SG" sz="1200" dirty="0" smtClean="0"/>
              <a:t>== Has Raisin</a:t>
            </a:r>
          </a:p>
          <a:p>
            <a:r>
              <a:rPr lang="en-SG" sz="1200" dirty="0" smtClean="0"/>
              <a:t>White == Taken</a:t>
            </a:r>
          </a:p>
          <a:p>
            <a:r>
              <a:rPr lang="en-SG" sz="1200" dirty="0" smtClean="0"/>
              <a:t>Number inside == </a:t>
            </a:r>
            <a:r>
              <a:rPr lang="en-SG" sz="1200" dirty="0" err="1" smtClean="0"/>
              <a:t>num</a:t>
            </a:r>
            <a:r>
              <a:rPr lang="en-SG" sz="1200" dirty="0" smtClean="0"/>
              <a:t> of Choc</a:t>
            </a:r>
            <a:endParaRPr lang="en-SG" sz="1200" dirty="0"/>
          </a:p>
        </p:txBody>
      </p:sp>
      <p:sp>
        <p:nvSpPr>
          <p:cNvPr id="19" name="Rectangle 18"/>
          <p:cNvSpPr/>
          <p:nvPr/>
        </p:nvSpPr>
        <p:spPr>
          <a:xfrm>
            <a:off x="403143" y="4759926"/>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0" name="TextBox 19"/>
          <p:cNvSpPr txBox="1"/>
          <p:nvPr/>
        </p:nvSpPr>
        <p:spPr>
          <a:xfrm>
            <a:off x="403143" y="5522599"/>
            <a:ext cx="2084683" cy="300082"/>
          </a:xfrm>
          <a:prstGeom prst="rect">
            <a:avLst/>
          </a:prstGeom>
          <a:noFill/>
        </p:spPr>
        <p:txBody>
          <a:bodyPr wrap="square" rtlCol="0">
            <a:spAutoFit/>
          </a:bodyPr>
          <a:lstStyle/>
          <a:p>
            <a:r>
              <a:rPr lang="en-SG" sz="1350" dirty="0" smtClean="0"/>
              <a:t>Potential Take Home Slice</a:t>
            </a:r>
            <a:endParaRPr lang="en-SG" sz="1350" dirty="0"/>
          </a:p>
        </p:txBody>
      </p:sp>
      <p:sp>
        <p:nvSpPr>
          <p:cNvPr id="3" name="Right Arrow 2"/>
          <p:cNvSpPr/>
          <p:nvPr/>
        </p:nvSpPr>
        <p:spPr>
          <a:xfrm rot="9097182">
            <a:off x="5173736" y="3841376"/>
            <a:ext cx="3517277" cy="252058"/>
          </a:xfrm>
          <a:prstGeom prst="rightArrow">
            <a:avLst>
              <a:gd name="adj1" fmla="val 11021"/>
              <a:gd name="adj2" fmla="val 129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p:cNvSpPr txBox="1"/>
          <p:nvPr/>
        </p:nvSpPr>
        <p:spPr>
          <a:xfrm>
            <a:off x="6656174" y="4595422"/>
            <a:ext cx="2314831" cy="1200329"/>
          </a:xfrm>
          <a:prstGeom prst="rect">
            <a:avLst/>
          </a:prstGeom>
          <a:noFill/>
        </p:spPr>
        <p:txBody>
          <a:bodyPr wrap="square" rtlCol="0">
            <a:spAutoFit/>
          </a:bodyPr>
          <a:lstStyle/>
          <a:p>
            <a:r>
              <a:rPr lang="en-SG" sz="1600" dirty="0" smtClean="0"/>
              <a:t>Current </a:t>
            </a:r>
            <a:r>
              <a:rPr lang="en-SG" sz="1600" dirty="0" err="1" smtClean="0"/>
              <a:t>Chocs</a:t>
            </a:r>
            <a:r>
              <a:rPr lang="en-SG" sz="1600" dirty="0" smtClean="0"/>
              <a:t> </a:t>
            </a:r>
            <a:r>
              <a:rPr lang="en-SG" sz="1600" dirty="0" smtClean="0">
                <a:sym typeface="Wingdings" panose="05000000000000000000" pitchFamily="2" charset="2"/>
              </a:rPr>
              <a:t> 14</a:t>
            </a:r>
            <a:endParaRPr lang="en-SG" sz="1600" dirty="0" smtClean="0"/>
          </a:p>
          <a:p>
            <a:r>
              <a:rPr lang="en-SG" sz="2400" dirty="0" smtClean="0">
                <a:solidFill>
                  <a:srgbClr val="00B050"/>
                </a:solidFill>
              </a:rPr>
              <a:t>Max </a:t>
            </a:r>
            <a:r>
              <a:rPr lang="en-SG" sz="2400" dirty="0" err="1" smtClean="0">
                <a:solidFill>
                  <a:srgbClr val="00B050"/>
                </a:solidFill>
              </a:rPr>
              <a:t>Chocs</a:t>
            </a:r>
            <a:r>
              <a:rPr lang="en-SG" sz="2400" dirty="0" smtClean="0">
                <a:solidFill>
                  <a:srgbClr val="00B050"/>
                </a:solidFill>
              </a:rPr>
              <a:t> </a:t>
            </a:r>
            <a:r>
              <a:rPr lang="en-SG" sz="2400" dirty="0" smtClean="0">
                <a:solidFill>
                  <a:srgbClr val="00B050"/>
                </a:solidFill>
                <a:sym typeface="Wingdings" panose="05000000000000000000" pitchFamily="2" charset="2"/>
              </a:rPr>
              <a:t> 22</a:t>
            </a:r>
            <a:endParaRPr lang="en-SG" sz="2400" dirty="0" smtClean="0">
              <a:solidFill>
                <a:srgbClr val="00B050"/>
              </a:solidFill>
            </a:endParaRPr>
          </a:p>
          <a:p>
            <a:r>
              <a:rPr lang="en-SG" sz="1600" dirty="0" smtClean="0"/>
              <a:t>Raisin Pieces Taken </a:t>
            </a:r>
            <a:r>
              <a:rPr lang="en-SG" sz="1600" dirty="0" smtClean="0">
                <a:sym typeface="Wingdings" panose="05000000000000000000" pitchFamily="2" charset="2"/>
              </a:rPr>
              <a:t> 2</a:t>
            </a:r>
          </a:p>
          <a:p>
            <a:r>
              <a:rPr lang="en-SG" sz="1600" dirty="0" smtClean="0">
                <a:sym typeface="Wingdings" panose="05000000000000000000" pitchFamily="2" charset="2"/>
              </a:rPr>
              <a:t>Max Raisin Pieces  2</a:t>
            </a:r>
            <a:endParaRPr lang="en-SG" sz="1600" dirty="0" smtClean="0"/>
          </a:p>
        </p:txBody>
      </p:sp>
      <p:sp>
        <p:nvSpPr>
          <p:cNvPr id="17" name="Rectangle 16"/>
          <p:cNvSpPr/>
          <p:nvPr/>
        </p:nvSpPr>
        <p:spPr>
          <a:xfrm>
            <a:off x="1027159" y="4761472"/>
            <a:ext cx="624016" cy="62401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18" name="Rectangle 17"/>
          <p:cNvSpPr/>
          <p:nvPr/>
        </p:nvSpPr>
        <p:spPr>
          <a:xfrm>
            <a:off x="1651175" y="4759926"/>
            <a:ext cx="624016" cy="624016"/>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SG" sz="2400" dirty="0"/>
          </a:p>
        </p:txBody>
      </p:sp>
      <p:sp>
        <p:nvSpPr>
          <p:cNvPr id="23" name="Rectangle 22"/>
          <p:cNvSpPr/>
          <p:nvPr/>
        </p:nvSpPr>
        <p:spPr>
          <a:xfrm>
            <a:off x="2275191"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2</a:t>
            </a:r>
          </a:p>
        </p:txBody>
      </p:sp>
      <p:sp>
        <p:nvSpPr>
          <p:cNvPr id="21" name="Rectangle 20"/>
          <p:cNvSpPr/>
          <p:nvPr/>
        </p:nvSpPr>
        <p:spPr>
          <a:xfrm>
            <a:off x="2899207"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3</a:t>
            </a:r>
          </a:p>
        </p:txBody>
      </p:sp>
      <p:sp>
        <p:nvSpPr>
          <p:cNvPr id="24" name="Rectangle 23"/>
          <p:cNvSpPr/>
          <p:nvPr/>
        </p:nvSpPr>
        <p:spPr>
          <a:xfrm>
            <a:off x="3523223" y="4759926"/>
            <a:ext cx="624016" cy="62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a:t>4</a:t>
            </a:r>
          </a:p>
        </p:txBody>
      </p:sp>
      <p:sp>
        <p:nvSpPr>
          <p:cNvPr id="25" name="Rectangle 24"/>
          <p:cNvSpPr/>
          <p:nvPr/>
        </p:nvSpPr>
        <p:spPr>
          <a:xfrm>
            <a:off x="4147239" y="4759926"/>
            <a:ext cx="624016" cy="62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SG" sz="2400" dirty="0" smtClean="0"/>
              <a:t>5</a:t>
            </a:r>
            <a:endParaRPr lang="en-SG" sz="2400" dirty="0"/>
          </a:p>
        </p:txBody>
      </p:sp>
      <p:sp>
        <p:nvSpPr>
          <p:cNvPr id="27" name="TextBox 26"/>
          <p:cNvSpPr txBox="1"/>
          <p:nvPr/>
        </p:nvSpPr>
        <p:spPr>
          <a:xfrm>
            <a:off x="623209" y="2983998"/>
            <a:ext cx="2900013" cy="923330"/>
          </a:xfrm>
          <a:prstGeom prst="rect">
            <a:avLst/>
          </a:prstGeom>
          <a:noFill/>
        </p:spPr>
        <p:txBody>
          <a:bodyPr wrap="square" rtlCol="0">
            <a:spAutoFit/>
          </a:bodyPr>
          <a:lstStyle/>
          <a:p>
            <a:r>
              <a:rPr lang="en-SG" dirty="0" smtClean="0"/>
              <a:t>Since the cake has been fully checked, we just return the max chocolate amount, 22.</a:t>
            </a:r>
            <a:endParaRPr lang="en-SG" dirty="0"/>
          </a:p>
        </p:txBody>
      </p:sp>
      <p:sp>
        <p:nvSpPr>
          <p:cNvPr id="26" name="&quot;No&quot; Symbol 25"/>
          <p:cNvSpPr/>
          <p:nvPr/>
        </p:nvSpPr>
        <p:spPr>
          <a:xfrm>
            <a:off x="8001474" y="2841580"/>
            <a:ext cx="887607" cy="887607"/>
          </a:xfrm>
          <a:prstGeom prst="noSmoking">
            <a:avLst>
              <a:gd name="adj" fmla="val 7521"/>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28"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90</a:t>
            </a:fld>
            <a:endParaRPr lang="en-US"/>
          </a:p>
        </p:txBody>
      </p:sp>
    </p:spTree>
    <p:extLst>
      <p:ext uri="{BB962C8B-B14F-4D97-AF65-F5344CB8AC3E}">
        <p14:creationId xmlns:p14="http://schemas.microsoft.com/office/powerpoint/2010/main" val="2482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29755" y="390525"/>
            <a:ext cx="7543800" cy="1449387"/>
          </a:xfrm>
        </p:spPr>
        <p:txBody>
          <a:bodyPr/>
          <a:lstStyle/>
          <a:p>
            <a:r>
              <a:rPr lang="en-SG" dirty="0" smtClean="0"/>
              <a:t>Cake class</a:t>
            </a:r>
            <a:endParaRPr lang="en-SG" dirty="0"/>
          </a:p>
        </p:txBody>
      </p:sp>
      <p:sp>
        <p:nvSpPr>
          <p:cNvPr id="3" name="Content Placeholder 2"/>
          <p:cNvSpPr>
            <a:spLocks noGrp="1"/>
          </p:cNvSpPr>
          <p:nvPr>
            <p:ph idx="4294967295"/>
          </p:nvPr>
        </p:nvSpPr>
        <p:spPr>
          <a:xfrm>
            <a:off x="1429555" y="1928812"/>
            <a:ext cx="7886700" cy="4929188"/>
          </a:xfrm>
        </p:spPr>
        <p:txBody>
          <a:bodyPr>
            <a:normAutofit/>
          </a:bodyPr>
          <a:lstStyle/>
          <a:p>
            <a:r>
              <a:rPr lang="en-SG" dirty="0" smtClean="0"/>
              <a:t>Main method:</a:t>
            </a:r>
          </a:p>
          <a:p>
            <a:pPr lvl="1"/>
            <a:r>
              <a:rPr lang="en-SG" dirty="0" smtClean="0"/>
              <a:t>Read in the inputs N and C</a:t>
            </a:r>
          </a:p>
          <a:p>
            <a:pPr lvl="1"/>
            <a:r>
              <a:rPr lang="en-SG" dirty="0" smtClean="0"/>
              <a:t>For each of the N subsequent lines:</a:t>
            </a:r>
          </a:p>
          <a:p>
            <a:pPr lvl="2"/>
            <a:r>
              <a:rPr lang="en-SG" dirty="0" smtClean="0"/>
              <a:t>Read in T and X</a:t>
            </a:r>
          </a:p>
          <a:p>
            <a:pPr lvl="2"/>
            <a:r>
              <a:rPr lang="en-SG" dirty="0" smtClean="0"/>
              <a:t>Construct a Piece object that encapsulates these information</a:t>
            </a:r>
          </a:p>
          <a:p>
            <a:pPr lvl="2"/>
            <a:r>
              <a:rPr lang="en-SG" dirty="0" smtClean="0"/>
              <a:t>Store the Piece objects in a queue</a:t>
            </a:r>
          </a:p>
          <a:p>
            <a:pPr lvl="1"/>
            <a:r>
              <a:rPr lang="en-SG" dirty="0" smtClean="0"/>
              <a:t>Solve the question and print the output</a:t>
            </a:r>
          </a:p>
          <a:p>
            <a:r>
              <a:rPr lang="en-SG" dirty="0" smtClean="0"/>
              <a:t>Why queue?</a:t>
            </a:r>
          </a:p>
          <a:p>
            <a:pPr lvl="1"/>
            <a:r>
              <a:rPr lang="en-SG" dirty="0" smtClean="0"/>
              <a:t>FIFO</a:t>
            </a:r>
          </a:p>
          <a:p>
            <a:pPr lvl="1"/>
            <a:r>
              <a:rPr lang="en-SG" dirty="0" smtClean="0"/>
              <a:t>We want to consider the Pieces in the same order that they were read in</a:t>
            </a:r>
          </a:p>
          <a:p>
            <a:r>
              <a:rPr lang="en-SG" dirty="0" smtClean="0"/>
              <a:t>Can we use Stack instead? Why or why not?</a:t>
            </a:r>
            <a:endParaRPr lang="en-SG" dirty="0"/>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91</a:t>
            </a:fld>
            <a:endParaRPr lang="en-US"/>
          </a:p>
        </p:txBody>
      </p:sp>
    </p:spTree>
    <p:extLst>
      <p:ext uri="{BB962C8B-B14F-4D97-AF65-F5344CB8AC3E}">
        <p14:creationId xmlns:p14="http://schemas.microsoft.com/office/powerpoint/2010/main" val="12542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Piece class</a:t>
            </a:r>
            <a:endParaRPr lang="en-SG" dirty="0"/>
          </a:p>
        </p:txBody>
      </p:sp>
      <p:sp>
        <p:nvSpPr>
          <p:cNvPr id="3" name="Content Placeholder 2"/>
          <p:cNvSpPr>
            <a:spLocks noGrp="1"/>
          </p:cNvSpPr>
          <p:nvPr>
            <p:ph idx="4294967295"/>
          </p:nvPr>
        </p:nvSpPr>
        <p:spPr>
          <a:xfrm>
            <a:off x="1600200" y="1846263"/>
            <a:ext cx="7543800" cy="4022725"/>
          </a:xfrm>
        </p:spPr>
        <p:txBody>
          <a:bodyPr/>
          <a:lstStyle/>
          <a:p>
            <a:r>
              <a:rPr lang="en-SG" dirty="0" smtClean="0"/>
              <a:t>The encapsulation of the information on each piece</a:t>
            </a:r>
          </a:p>
          <a:p>
            <a:r>
              <a:rPr lang="en-SG" dirty="0" smtClean="0"/>
              <a:t>Attributes:</a:t>
            </a:r>
            <a:endParaRPr lang="en-SG" dirty="0"/>
          </a:p>
          <a:p>
            <a:pPr lvl="1"/>
            <a:r>
              <a:rPr lang="en-SG" dirty="0"/>
              <a:t>r</a:t>
            </a:r>
            <a:r>
              <a:rPr lang="en-SG" dirty="0" smtClean="0"/>
              <a:t>aisin – </a:t>
            </a:r>
            <a:r>
              <a:rPr lang="en-SG" dirty="0" err="1" smtClean="0"/>
              <a:t>boolean</a:t>
            </a:r>
            <a:endParaRPr lang="en-SG" dirty="0" smtClean="0"/>
          </a:p>
          <a:p>
            <a:pPr lvl="1"/>
            <a:r>
              <a:rPr lang="en-SG" dirty="0" err="1" smtClean="0"/>
              <a:t>amountChocolate</a:t>
            </a:r>
            <a:r>
              <a:rPr lang="en-SG" dirty="0" smtClean="0"/>
              <a:t> – </a:t>
            </a:r>
            <a:r>
              <a:rPr lang="en-SG" dirty="0" err="1" smtClean="0"/>
              <a:t>int</a:t>
            </a:r>
            <a:endParaRPr lang="en-SG" dirty="0" smtClean="0"/>
          </a:p>
          <a:p>
            <a:r>
              <a:rPr lang="en-SG" dirty="0" smtClean="0"/>
              <a:t>Getters:</a:t>
            </a:r>
          </a:p>
          <a:p>
            <a:pPr lvl="1"/>
            <a:r>
              <a:rPr lang="en-SG" dirty="0" err="1" smtClean="0"/>
              <a:t>hasRaisin</a:t>
            </a:r>
            <a:r>
              <a:rPr lang="en-SG" dirty="0" smtClean="0"/>
              <a:t>()</a:t>
            </a:r>
          </a:p>
          <a:p>
            <a:pPr lvl="1"/>
            <a:r>
              <a:rPr lang="en-SG" dirty="0" err="1" smtClean="0"/>
              <a:t>getChocolate</a:t>
            </a:r>
            <a:r>
              <a:rPr lang="en-SG" dirty="0" smtClean="0"/>
              <a:t>()</a:t>
            </a:r>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92</a:t>
            </a:fld>
            <a:endParaRPr lang="en-US"/>
          </a:p>
        </p:txBody>
      </p:sp>
    </p:spTree>
    <p:extLst>
      <p:ext uri="{BB962C8B-B14F-4D97-AF65-F5344CB8AC3E}">
        <p14:creationId xmlns:p14="http://schemas.microsoft.com/office/powerpoint/2010/main" val="66805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Algorithm Sketch (1)</a:t>
            </a:r>
            <a:endParaRPr lang="en-SG" dirty="0"/>
          </a:p>
        </p:txBody>
      </p:sp>
      <p:sp>
        <p:nvSpPr>
          <p:cNvPr id="3" name="Content Placeholder 2"/>
          <p:cNvSpPr>
            <a:spLocks noGrp="1"/>
          </p:cNvSpPr>
          <p:nvPr>
            <p:ph idx="4294967295"/>
          </p:nvPr>
        </p:nvSpPr>
        <p:spPr>
          <a:xfrm>
            <a:off x="1257300" y="1915777"/>
            <a:ext cx="7886700" cy="4756150"/>
          </a:xfrm>
        </p:spPr>
        <p:txBody>
          <a:bodyPr>
            <a:normAutofit/>
          </a:bodyPr>
          <a:lstStyle/>
          <a:p>
            <a:pPr marL="0" indent="0">
              <a:buNone/>
            </a:pPr>
            <a:r>
              <a:rPr lang="en-SG" dirty="0" smtClean="0"/>
              <a:t>Refer to the diagrams when tracing this algorithm</a:t>
            </a:r>
          </a:p>
          <a:p>
            <a:r>
              <a:rPr lang="en-SG" dirty="0" smtClean="0"/>
              <a:t>Keep track of the following variables:</a:t>
            </a:r>
          </a:p>
          <a:p>
            <a:pPr lvl="1"/>
            <a:r>
              <a:rPr lang="en-SG" dirty="0" smtClean="0"/>
              <a:t>The allowed number of raisins</a:t>
            </a:r>
          </a:p>
          <a:p>
            <a:pPr lvl="2"/>
            <a:r>
              <a:rPr lang="en-SG" dirty="0" smtClean="0"/>
              <a:t>Given in the question. This does not change</a:t>
            </a:r>
          </a:p>
          <a:p>
            <a:pPr lvl="1"/>
            <a:r>
              <a:rPr lang="en-SG" dirty="0" smtClean="0"/>
              <a:t>Another Queue to hold the take-home slice</a:t>
            </a:r>
          </a:p>
          <a:p>
            <a:pPr lvl="2"/>
            <a:r>
              <a:rPr lang="en-SG" dirty="0" smtClean="0"/>
              <a:t>Why queue? Because we need the FIFO property!</a:t>
            </a:r>
          </a:p>
          <a:p>
            <a:pPr lvl="1"/>
            <a:r>
              <a:rPr lang="en-SG" dirty="0" smtClean="0"/>
              <a:t>Max chocolate amount so far</a:t>
            </a:r>
          </a:p>
          <a:p>
            <a:pPr lvl="2"/>
            <a:r>
              <a:rPr lang="en-SG" dirty="0" smtClean="0"/>
              <a:t>Updated before we consider a new take-home slice</a:t>
            </a:r>
          </a:p>
          <a:p>
            <a:pPr lvl="1"/>
            <a:r>
              <a:rPr lang="en-SG" dirty="0" smtClean="0"/>
              <a:t>Current chocolate amount in the take-home slice</a:t>
            </a:r>
          </a:p>
          <a:p>
            <a:pPr lvl="2"/>
            <a:r>
              <a:rPr lang="en-SG" dirty="0" smtClean="0"/>
              <a:t>Kept updated with every piece taken or removed from the slice</a:t>
            </a:r>
          </a:p>
          <a:p>
            <a:pPr lvl="1"/>
            <a:r>
              <a:rPr lang="en-SG" dirty="0" smtClean="0"/>
              <a:t>Raisin count in the take-home slice</a:t>
            </a:r>
          </a:p>
          <a:p>
            <a:pPr lvl="2"/>
            <a:r>
              <a:rPr lang="en-SG" dirty="0"/>
              <a:t>Kept updated </a:t>
            </a:r>
            <a:r>
              <a:rPr lang="en-SG" dirty="0" smtClean="0"/>
              <a:t>with </a:t>
            </a:r>
            <a:r>
              <a:rPr lang="en-SG" dirty="0"/>
              <a:t>every piece taken or removed from the </a:t>
            </a:r>
            <a:r>
              <a:rPr lang="en-SG" dirty="0" smtClean="0"/>
              <a:t>slice</a:t>
            </a:r>
            <a:endParaRPr lang="en-SG" dirty="0"/>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93</a:t>
            </a:fld>
            <a:endParaRPr lang="en-US"/>
          </a:p>
        </p:txBody>
      </p:sp>
    </p:spTree>
    <p:extLst>
      <p:ext uri="{BB962C8B-B14F-4D97-AF65-F5344CB8AC3E}">
        <p14:creationId xmlns:p14="http://schemas.microsoft.com/office/powerpoint/2010/main" val="96695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287338"/>
            <a:ext cx="7543800" cy="1449387"/>
          </a:xfrm>
        </p:spPr>
        <p:txBody>
          <a:bodyPr/>
          <a:lstStyle/>
          <a:p>
            <a:r>
              <a:rPr lang="en-SG" dirty="0" smtClean="0"/>
              <a:t>Algorithm Sketch (2)</a:t>
            </a:r>
            <a:endParaRPr lang="en-SG" dirty="0"/>
          </a:p>
        </p:txBody>
      </p:sp>
      <p:sp>
        <p:nvSpPr>
          <p:cNvPr id="3" name="Content Placeholder 2"/>
          <p:cNvSpPr>
            <a:spLocks noGrp="1"/>
          </p:cNvSpPr>
          <p:nvPr>
            <p:ph idx="4294967295"/>
          </p:nvPr>
        </p:nvSpPr>
        <p:spPr>
          <a:xfrm>
            <a:off x="1257300" y="1936898"/>
            <a:ext cx="7886700" cy="5259387"/>
          </a:xfrm>
        </p:spPr>
        <p:txBody>
          <a:bodyPr>
            <a:normAutofit/>
          </a:bodyPr>
          <a:lstStyle/>
          <a:p>
            <a:r>
              <a:rPr lang="en-SG" dirty="0" smtClean="0"/>
              <a:t>Repeat until the cake queue is empty:</a:t>
            </a:r>
          </a:p>
          <a:p>
            <a:pPr lvl="1"/>
            <a:r>
              <a:rPr lang="en-SG" dirty="0" smtClean="0"/>
              <a:t>Dequeue the next cake piece</a:t>
            </a:r>
          </a:p>
          <a:p>
            <a:pPr lvl="1"/>
            <a:r>
              <a:rPr lang="en-SG" dirty="0" smtClean="0"/>
              <a:t>If it has raisins:</a:t>
            </a:r>
          </a:p>
          <a:p>
            <a:pPr lvl="2"/>
            <a:r>
              <a:rPr lang="en-SG" dirty="0" smtClean="0"/>
              <a:t>Increment the raisin count</a:t>
            </a:r>
          </a:p>
          <a:p>
            <a:pPr lvl="2"/>
            <a:r>
              <a:rPr lang="en-SG" dirty="0" smtClean="0"/>
              <a:t>If we exceeded the allowed number of raisins:</a:t>
            </a:r>
          </a:p>
          <a:p>
            <a:pPr lvl="3"/>
            <a:r>
              <a:rPr lang="en-SG" dirty="0" smtClean="0"/>
              <a:t>Compare the current chocolate against the max chocolate and take the higher value as the new max: use </a:t>
            </a:r>
            <a:r>
              <a:rPr lang="en-SG" dirty="0" err="1" smtClean="0">
                <a:latin typeface="Consolas" panose="020B0609020204030204" pitchFamily="49" charset="0"/>
                <a:cs typeface="Consolas" panose="020B0609020204030204" pitchFamily="49" charset="0"/>
              </a:rPr>
              <a:t>Math.max</a:t>
            </a:r>
            <a:r>
              <a:rPr lang="en-SG" dirty="0" smtClean="0">
                <a:latin typeface="Consolas" panose="020B0609020204030204" pitchFamily="49" charset="0"/>
                <a:cs typeface="Consolas" panose="020B0609020204030204" pitchFamily="49" charset="0"/>
              </a:rPr>
              <a:t>(a, b)</a:t>
            </a:r>
          </a:p>
          <a:p>
            <a:pPr lvl="3"/>
            <a:r>
              <a:rPr lang="en-SG" dirty="0" smtClean="0"/>
              <a:t>Remove all pieces up to and including the first raisin piece </a:t>
            </a:r>
            <a:r>
              <a:rPr lang="en-SG" dirty="0"/>
              <a:t>from the take home </a:t>
            </a:r>
            <a:r>
              <a:rPr lang="en-SG" dirty="0" smtClean="0"/>
              <a:t>slice. Decrement the current chocolate while removing. Reduce the raisin count by 1 after removing.</a:t>
            </a:r>
          </a:p>
          <a:p>
            <a:pPr lvl="1"/>
            <a:r>
              <a:rPr lang="en-SG" dirty="0" smtClean="0"/>
              <a:t>Regardless of whether it has raisins:</a:t>
            </a:r>
          </a:p>
          <a:p>
            <a:pPr lvl="2"/>
            <a:r>
              <a:rPr lang="en-SG" dirty="0" smtClean="0"/>
              <a:t>Increment the current chocolate amount with the piece’s amount</a:t>
            </a:r>
          </a:p>
          <a:p>
            <a:pPr lvl="2"/>
            <a:r>
              <a:rPr lang="en-SG" dirty="0" smtClean="0"/>
              <a:t>Enqueue the piece into the take-home slice</a:t>
            </a:r>
          </a:p>
          <a:p>
            <a:r>
              <a:rPr lang="en-SG" dirty="0" smtClean="0"/>
              <a:t>Finally return the higher value between the max chocolate and the current chocolate</a:t>
            </a:r>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Cake</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94</a:t>
            </a:fld>
            <a:endParaRPr lang="en-US"/>
          </a:p>
        </p:txBody>
      </p:sp>
    </p:spTree>
    <p:extLst>
      <p:ext uri="{BB962C8B-B14F-4D97-AF65-F5344CB8AC3E}">
        <p14:creationId xmlns:p14="http://schemas.microsoft.com/office/powerpoint/2010/main" val="159211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4" name="Text Placeholder 3"/>
          <p:cNvSpPr>
            <a:spLocks noGrp="1"/>
          </p:cNvSpPr>
          <p:nvPr>
            <p:ph type="body" sz="half" idx="2"/>
          </p:nvPr>
        </p:nvSpPr>
        <p:spPr/>
        <p:txBody>
          <a:bodyPr>
            <a:normAutofit/>
          </a:bodyPr>
          <a:lstStyle/>
          <a:p>
            <a:r>
              <a:rPr lang="en-US" sz="3600" dirty="0" smtClean="0"/>
              <a:t>Radiation</a:t>
            </a:r>
            <a:endParaRPr lang="en-US" sz="3600" dirty="0"/>
          </a:p>
        </p:txBody>
      </p:sp>
      <p:sp>
        <p:nvSpPr>
          <p:cNvPr id="6" name="Slide Number Placeholder 5"/>
          <p:cNvSpPr>
            <a:spLocks noGrp="1"/>
          </p:cNvSpPr>
          <p:nvPr>
            <p:ph type="sldNum" sz="quarter" idx="12"/>
          </p:nvPr>
        </p:nvSpPr>
        <p:spPr/>
        <p:txBody>
          <a:bodyPr/>
          <a:lstStyle/>
          <a:p>
            <a:fld id="{835E20A1-CA8B-C44B-AF3A-EA9FF10691F4}" type="slidenum">
              <a:rPr lang="en-US" smtClean="0"/>
              <a:pPr/>
              <a:t>95</a:t>
            </a:fld>
            <a:endParaRPr lang="en-US"/>
          </a:p>
        </p:txBody>
      </p:sp>
      <p:pic>
        <p:nvPicPr>
          <p:cNvPr id="5" name="Picture 4"/>
          <p:cNvPicPr>
            <a:picLocks noChangeAspect="1"/>
          </p:cNvPicPr>
          <p:nvPr/>
        </p:nvPicPr>
        <p:blipFill>
          <a:blip r:embed="rId2"/>
          <a:stretch>
            <a:fillRect/>
          </a:stretch>
        </p:blipFill>
        <p:spPr>
          <a:xfrm>
            <a:off x="0" y="-1"/>
            <a:ext cx="9144000" cy="4901055"/>
          </a:xfrm>
          <a:prstGeom prst="rect">
            <a:avLst/>
          </a:prstGeom>
        </p:spPr>
      </p:pic>
    </p:spTree>
    <p:extLst>
      <p:ext uri="{BB962C8B-B14F-4D97-AF65-F5344CB8AC3E}">
        <p14:creationId xmlns:p14="http://schemas.microsoft.com/office/powerpoint/2010/main" val="3692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smtClean="0"/>
          </a:p>
          <a:p>
            <a:r>
              <a:rPr lang="en-US" dirty="0" smtClean="0"/>
              <a:t>There are </a:t>
            </a:r>
            <a:r>
              <a:rPr lang="en-US" dirty="0" smtClean="0">
                <a:solidFill>
                  <a:srgbClr val="C66951"/>
                </a:solidFill>
              </a:rPr>
              <a:t>N</a:t>
            </a:r>
            <a:r>
              <a:rPr lang="en-US" dirty="0" smtClean="0"/>
              <a:t> elements with strength ranging from </a:t>
            </a:r>
            <a:r>
              <a:rPr lang="en-US" dirty="0" smtClean="0">
                <a:solidFill>
                  <a:srgbClr val="C66951"/>
                </a:solidFill>
              </a:rPr>
              <a:t>0 to 10</a:t>
            </a:r>
          </a:p>
          <a:p>
            <a:r>
              <a:rPr lang="en-US" dirty="0"/>
              <a:t>Elements </a:t>
            </a:r>
            <a:r>
              <a:rPr lang="en-US" u="sng" dirty="0" smtClean="0">
                <a:solidFill>
                  <a:schemeClr val="accent1"/>
                </a:solidFill>
              </a:rPr>
              <a:t>DIRECTLY</a:t>
            </a:r>
            <a:r>
              <a:rPr lang="en-US" dirty="0" smtClean="0">
                <a:solidFill>
                  <a:schemeClr val="accent1"/>
                </a:solidFill>
              </a:rPr>
              <a:t> </a:t>
            </a:r>
            <a:r>
              <a:rPr lang="en-US" dirty="0" smtClean="0"/>
              <a:t>to </a:t>
            </a:r>
            <a:r>
              <a:rPr lang="en-US" dirty="0"/>
              <a:t>the </a:t>
            </a:r>
            <a:r>
              <a:rPr lang="en-US" dirty="0" smtClean="0">
                <a:solidFill>
                  <a:srgbClr val="C66951"/>
                </a:solidFill>
              </a:rPr>
              <a:t>RIGHT </a:t>
            </a:r>
            <a:r>
              <a:rPr lang="en-US" dirty="0" smtClean="0"/>
              <a:t>of </a:t>
            </a:r>
            <a:r>
              <a:rPr lang="en-US" dirty="0"/>
              <a:t>a </a:t>
            </a:r>
            <a:r>
              <a:rPr lang="en-US" dirty="0" smtClean="0"/>
              <a:t>weaker element </a:t>
            </a:r>
            <a:r>
              <a:rPr lang="en-US" dirty="0"/>
              <a:t>will disappear after 1 </a:t>
            </a:r>
            <a:r>
              <a:rPr lang="en-US" dirty="0" smtClean="0"/>
              <a:t>year</a:t>
            </a:r>
          </a:p>
          <a:p>
            <a:r>
              <a:rPr lang="en-US" dirty="0" smtClean="0"/>
              <a:t>Find out how long does it take for a set of elements to stop decaying</a:t>
            </a:r>
          </a:p>
          <a:p>
            <a:endParaRPr lang="en-US" dirty="0" smtClean="0"/>
          </a:p>
          <a:p>
            <a:pPr marL="45720" indent="0">
              <a:buNone/>
            </a:pPr>
            <a:endParaRPr lang="en-US" dirty="0"/>
          </a:p>
        </p:txBody>
      </p:sp>
      <p:sp>
        <p:nvSpPr>
          <p:cNvPr id="5" name="Title 4"/>
          <p:cNvSpPr>
            <a:spLocks noGrp="1"/>
          </p:cNvSpPr>
          <p:nvPr>
            <p:ph type="title"/>
          </p:nvPr>
        </p:nvSpPr>
        <p:spPr/>
        <p:txBody>
          <a:bodyPr/>
          <a:lstStyle/>
          <a:p>
            <a:r>
              <a:rPr lang="en-US" dirty="0" smtClean="0"/>
              <a:t>Problem description</a:t>
            </a:r>
            <a:endParaRPr lang="en-US" dirty="0"/>
          </a:p>
        </p:txBody>
      </p:sp>
    </p:spTree>
    <p:extLst>
      <p:ext uri="{BB962C8B-B14F-4D97-AF65-F5344CB8AC3E}">
        <p14:creationId xmlns:p14="http://schemas.microsoft.com/office/powerpoint/2010/main" val="2578338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smtClean="0"/>
          </a:p>
          <a:p>
            <a:r>
              <a:rPr lang="en-US" dirty="0" smtClean="0"/>
              <a:t>Given</a:t>
            </a:r>
            <a:r>
              <a:rPr lang="is-IS" dirty="0" smtClean="0"/>
              <a:t>…</a:t>
            </a:r>
            <a:endParaRPr lang="en-US" dirty="0" smtClean="0"/>
          </a:p>
          <a:p>
            <a:endParaRPr lang="en-US" dirty="0" smtClean="0"/>
          </a:p>
          <a:p>
            <a:pPr marL="45720" indent="0">
              <a:buNone/>
            </a:pPr>
            <a:endParaRPr lang="en-US" dirty="0"/>
          </a:p>
        </p:txBody>
      </p:sp>
      <p:sp>
        <p:nvSpPr>
          <p:cNvPr id="5" name="Title 4"/>
          <p:cNvSpPr>
            <a:spLocks noGrp="1"/>
          </p:cNvSpPr>
          <p:nvPr>
            <p:ph type="title"/>
          </p:nvPr>
        </p:nvSpPr>
        <p:spPr/>
        <p:txBody>
          <a:bodyPr/>
          <a:lstStyle/>
          <a:p>
            <a:r>
              <a:rPr lang="en-US" dirty="0" smtClean="0"/>
              <a:t>Example</a:t>
            </a:r>
            <a:endParaRPr lang="en-US" dirty="0"/>
          </a:p>
        </p:txBody>
      </p:sp>
      <p:sp>
        <p:nvSpPr>
          <p:cNvPr id="7" name="Rounded Rectangle 6"/>
          <p:cNvSpPr/>
          <p:nvPr/>
        </p:nvSpPr>
        <p:spPr>
          <a:xfrm>
            <a:off x="1378188"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10</a:t>
            </a:r>
            <a:endParaRPr lang="en-US" sz="2400" dirty="0">
              <a:solidFill>
                <a:prstClr val="white"/>
              </a:solidFill>
            </a:endParaRPr>
          </a:p>
        </p:txBody>
      </p:sp>
      <p:sp>
        <p:nvSpPr>
          <p:cNvPr id="8" name="Rounded Rectangle 7"/>
          <p:cNvSpPr/>
          <p:nvPr/>
        </p:nvSpPr>
        <p:spPr>
          <a:xfrm>
            <a:off x="2787170"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a:t>
            </a:r>
            <a:endParaRPr lang="en-US" sz="2400" dirty="0">
              <a:solidFill>
                <a:prstClr val="white"/>
              </a:solidFill>
            </a:endParaRPr>
          </a:p>
        </p:txBody>
      </p:sp>
      <p:sp>
        <p:nvSpPr>
          <p:cNvPr id="9" name="Rounded Rectangle 8"/>
          <p:cNvSpPr/>
          <p:nvPr/>
        </p:nvSpPr>
        <p:spPr>
          <a:xfrm>
            <a:off x="4157813"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6</a:t>
            </a:r>
            <a:endParaRPr lang="en-US" sz="2400" dirty="0">
              <a:solidFill>
                <a:prstClr val="white"/>
              </a:solidFill>
            </a:endParaRPr>
          </a:p>
        </p:txBody>
      </p:sp>
      <p:sp>
        <p:nvSpPr>
          <p:cNvPr id="10" name="Rounded Rectangle 9"/>
          <p:cNvSpPr/>
          <p:nvPr/>
        </p:nvSpPr>
        <p:spPr>
          <a:xfrm>
            <a:off x="5551086"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a:t>
            </a:r>
            <a:endParaRPr lang="en-US" sz="2400" dirty="0">
              <a:solidFill>
                <a:prstClr val="white"/>
              </a:solidFill>
            </a:endParaRPr>
          </a:p>
        </p:txBody>
      </p:sp>
      <p:sp>
        <p:nvSpPr>
          <p:cNvPr id="11" name="Rounded Rectangle 10"/>
          <p:cNvSpPr/>
          <p:nvPr/>
        </p:nvSpPr>
        <p:spPr>
          <a:xfrm>
            <a:off x="6973581"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a:t>
            </a:r>
            <a:endParaRPr lang="en-US" sz="2400" dirty="0">
              <a:solidFill>
                <a:prstClr val="white"/>
              </a:solidFill>
            </a:endParaRPr>
          </a:p>
        </p:txBody>
      </p:sp>
      <p:sp>
        <p:nvSpPr>
          <p:cNvPr id="2" name="Curved Down Arrow 1"/>
          <p:cNvSpPr/>
          <p:nvPr/>
        </p:nvSpPr>
        <p:spPr>
          <a:xfrm>
            <a:off x="3166514" y="2957543"/>
            <a:ext cx="1614472" cy="461320"/>
          </a:xfrm>
          <a:prstGeom prst="curved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endParaRPr lang="en-US">
              <a:solidFill>
                <a:prstClr val="black"/>
              </a:solidFill>
            </a:endParaRPr>
          </a:p>
        </p:txBody>
      </p:sp>
      <p:sp>
        <p:nvSpPr>
          <p:cNvPr id="12" name="Curved Down Arrow 11"/>
          <p:cNvSpPr/>
          <p:nvPr/>
        </p:nvSpPr>
        <p:spPr>
          <a:xfrm>
            <a:off x="6008286" y="2926735"/>
            <a:ext cx="1614472" cy="492128"/>
          </a:xfrm>
          <a:prstGeom prst="curved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endParaRPr lang="en-US">
              <a:solidFill>
                <a:prstClr val="black"/>
              </a:solidFill>
            </a:endParaRPr>
          </a:p>
        </p:txBody>
      </p:sp>
      <p:sp>
        <p:nvSpPr>
          <p:cNvPr id="13" name="Rectangle 12"/>
          <p:cNvSpPr/>
          <p:nvPr/>
        </p:nvSpPr>
        <p:spPr>
          <a:xfrm>
            <a:off x="4090965" y="4572616"/>
            <a:ext cx="1048096" cy="400110"/>
          </a:xfrm>
          <a:prstGeom prst="rect">
            <a:avLst/>
          </a:prstGeom>
        </p:spPr>
        <p:txBody>
          <a:bodyPr wrap="square">
            <a:spAutoFit/>
          </a:bodyPr>
          <a:lstStyle/>
          <a:p>
            <a:pPr algn="ctr" defTabSz="457200"/>
            <a:r>
              <a:rPr lang="is-IS" sz="2000" dirty="0" smtClean="0">
                <a:solidFill>
                  <a:prstClr val="black">
                    <a:lumMod val="75000"/>
                    <a:lumOff val="25000"/>
                  </a:prstClr>
                </a:solidFill>
              </a:rPr>
              <a:t>decay</a:t>
            </a:r>
            <a:endParaRPr lang="en-US" sz="2000" dirty="0" smtClean="0">
              <a:solidFill>
                <a:prstClr val="black">
                  <a:lumMod val="75000"/>
                  <a:lumOff val="25000"/>
                </a:prstClr>
              </a:solidFill>
            </a:endParaRPr>
          </a:p>
        </p:txBody>
      </p:sp>
      <p:sp>
        <p:nvSpPr>
          <p:cNvPr id="14" name="Rectangle 13"/>
          <p:cNvSpPr/>
          <p:nvPr/>
        </p:nvSpPr>
        <p:spPr>
          <a:xfrm>
            <a:off x="6839885" y="4572616"/>
            <a:ext cx="1048096" cy="400110"/>
          </a:xfrm>
          <a:prstGeom prst="rect">
            <a:avLst/>
          </a:prstGeom>
        </p:spPr>
        <p:txBody>
          <a:bodyPr wrap="square">
            <a:spAutoFit/>
          </a:bodyPr>
          <a:lstStyle/>
          <a:p>
            <a:pPr algn="ctr" defTabSz="457200"/>
            <a:r>
              <a:rPr lang="is-IS" sz="2000" dirty="0" smtClean="0">
                <a:solidFill>
                  <a:srgbClr val="404040"/>
                </a:solidFill>
              </a:rPr>
              <a:t>decay</a:t>
            </a:r>
            <a:endParaRPr lang="en-US" sz="2000" dirty="0" smtClean="0">
              <a:solidFill>
                <a:srgbClr val="404040"/>
              </a:solidFill>
            </a:endParaRPr>
          </a:p>
        </p:txBody>
      </p:sp>
    </p:spTree>
    <p:extLst>
      <p:ext uri="{BB962C8B-B14F-4D97-AF65-F5344CB8AC3E}">
        <p14:creationId xmlns:p14="http://schemas.microsoft.com/office/powerpoint/2010/main" val="193926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dirty="0" smtClean="0"/>
          </a:p>
          <a:p>
            <a:r>
              <a:rPr lang="en-US" dirty="0" smtClean="0"/>
              <a:t>After 1 year</a:t>
            </a:r>
            <a:r>
              <a:rPr lang="is-IS" dirty="0" smtClean="0"/>
              <a:t>…</a:t>
            </a:r>
            <a:endParaRPr lang="en-US" dirty="0" smtClean="0"/>
          </a:p>
          <a:p>
            <a:pPr marL="45720" indent="0">
              <a:buNone/>
            </a:pPr>
            <a:endParaRPr lang="en-US" dirty="0"/>
          </a:p>
        </p:txBody>
      </p:sp>
      <p:sp>
        <p:nvSpPr>
          <p:cNvPr id="5" name="Title 4"/>
          <p:cNvSpPr>
            <a:spLocks noGrp="1"/>
          </p:cNvSpPr>
          <p:nvPr>
            <p:ph type="title"/>
          </p:nvPr>
        </p:nvSpPr>
        <p:spPr/>
        <p:txBody>
          <a:bodyPr/>
          <a:lstStyle/>
          <a:p>
            <a:r>
              <a:rPr lang="en-US" dirty="0" smtClean="0"/>
              <a:t>Example</a:t>
            </a:r>
            <a:endParaRPr lang="en-US" dirty="0"/>
          </a:p>
        </p:txBody>
      </p:sp>
      <p:sp>
        <p:nvSpPr>
          <p:cNvPr id="7" name="Rounded Rectangle 6"/>
          <p:cNvSpPr/>
          <p:nvPr/>
        </p:nvSpPr>
        <p:spPr>
          <a:xfrm>
            <a:off x="1378188"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10</a:t>
            </a:r>
            <a:endParaRPr lang="en-US" sz="2400" dirty="0">
              <a:solidFill>
                <a:prstClr val="white"/>
              </a:solidFill>
            </a:endParaRPr>
          </a:p>
        </p:txBody>
      </p:sp>
      <p:sp>
        <p:nvSpPr>
          <p:cNvPr id="9" name="Rounded Rectangle 8"/>
          <p:cNvSpPr/>
          <p:nvPr/>
        </p:nvSpPr>
        <p:spPr>
          <a:xfrm>
            <a:off x="4157813"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5</a:t>
            </a:r>
            <a:endParaRPr lang="en-US" sz="2400" dirty="0">
              <a:solidFill>
                <a:prstClr val="white"/>
              </a:solidFill>
            </a:endParaRPr>
          </a:p>
        </p:txBody>
      </p:sp>
      <p:sp>
        <p:nvSpPr>
          <p:cNvPr id="11" name="Rounded Rectangle 10"/>
          <p:cNvSpPr/>
          <p:nvPr/>
        </p:nvSpPr>
        <p:spPr>
          <a:xfrm>
            <a:off x="6973581" y="3680332"/>
            <a:ext cx="914400" cy="68700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2400" dirty="0" smtClean="0">
                <a:solidFill>
                  <a:prstClr val="white"/>
                </a:solidFill>
              </a:rPr>
              <a:t>4</a:t>
            </a:r>
            <a:endParaRPr lang="en-US" sz="2400" dirty="0">
              <a:solidFill>
                <a:prstClr val="white"/>
              </a:solidFill>
            </a:endParaRPr>
          </a:p>
        </p:txBody>
      </p:sp>
    </p:spTree>
    <p:extLst>
      <p:ext uri="{BB962C8B-B14F-4D97-AF65-F5344CB8AC3E}">
        <p14:creationId xmlns:p14="http://schemas.microsoft.com/office/powerpoint/2010/main" val="94927692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2046" y="1668120"/>
            <a:ext cx="8404557" cy="1828800"/>
          </a:xfrm>
        </p:spPr>
        <p:txBody>
          <a:bodyPr/>
          <a:lstStyle/>
          <a:p>
            <a:r>
              <a:rPr lang="en-US" dirty="0"/>
              <a:t>O(N</a:t>
            </a:r>
            <a:r>
              <a:rPr lang="en-US" baseline="30000" dirty="0"/>
              <a:t>2</a:t>
            </a:r>
            <a:r>
              <a:rPr lang="en-US" dirty="0"/>
              <a:t>) Solution</a:t>
            </a:r>
          </a:p>
        </p:txBody>
      </p:sp>
      <p:sp>
        <p:nvSpPr>
          <p:cNvPr id="14" name="Double Bracket 13"/>
          <p:cNvSpPr/>
          <p:nvPr/>
        </p:nvSpPr>
        <p:spPr>
          <a:xfrm>
            <a:off x="2180961" y="3245405"/>
            <a:ext cx="4798114" cy="1103182"/>
          </a:xfrm>
          <a:prstGeom prst="bracketPair">
            <a:avLst/>
          </a:prstGeom>
          <a:ln/>
        </p:spPr>
        <p:style>
          <a:lnRef idx="3">
            <a:schemeClr val="accent5"/>
          </a:lnRef>
          <a:fillRef idx="0">
            <a:schemeClr val="accent5"/>
          </a:fillRef>
          <a:effectRef idx="2">
            <a:schemeClr val="accent5"/>
          </a:effectRef>
          <a:fontRef idx="minor">
            <a:schemeClr val="tx1"/>
          </a:fontRef>
        </p:style>
        <p:txBody>
          <a:bodyPr rtlCol="0" anchor="ctr"/>
          <a:lstStyle/>
          <a:p>
            <a:pPr defTabSz="457200"/>
            <a:endParaRPr lang="en-US" sz="2400" dirty="0" smtClean="0">
              <a:solidFill>
                <a:srgbClr val="404040"/>
              </a:solidFill>
            </a:endParaRPr>
          </a:p>
        </p:txBody>
      </p:sp>
      <p:sp>
        <p:nvSpPr>
          <p:cNvPr id="16" name="Rectangle 15"/>
          <p:cNvSpPr/>
          <p:nvPr/>
        </p:nvSpPr>
        <p:spPr>
          <a:xfrm>
            <a:off x="2286000" y="3394525"/>
            <a:ext cx="4572000" cy="830997"/>
          </a:xfrm>
          <a:prstGeom prst="rect">
            <a:avLst/>
          </a:prstGeom>
        </p:spPr>
        <p:txBody>
          <a:bodyPr>
            <a:spAutoFit/>
          </a:bodyPr>
          <a:lstStyle/>
          <a:p>
            <a:pPr marL="342900" indent="-342900" defTabSz="457200">
              <a:buFont typeface="Arial"/>
              <a:buChar char="•"/>
            </a:pPr>
            <a:r>
              <a:rPr lang="en-US" sz="2400" dirty="0" smtClean="0">
                <a:solidFill>
                  <a:srgbClr val="404040"/>
                </a:solidFill>
              </a:rPr>
              <a:t>Straightforward</a:t>
            </a:r>
          </a:p>
          <a:p>
            <a:pPr marL="342900" indent="-342900" defTabSz="457200">
              <a:buFont typeface="Arial"/>
              <a:buChar char="•"/>
            </a:pPr>
            <a:r>
              <a:rPr lang="en-US" sz="2400" dirty="0" smtClean="0">
                <a:solidFill>
                  <a:srgbClr val="404040"/>
                </a:solidFill>
              </a:rPr>
              <a:t>Uses 2 stacks</a:t>
            </a:r>
          </a:p>
        </p:txBody>
      </p:sp>
    </p:spTree>
    <p:extLst>
      <p:ext uri="{BB962C8B-B14F-4D97-AF65-F5344CB8AC3E}">
        <p14:creationId xmlns:p14="http://schemas.microsoft.com/office/powerpoint/2010/main" val="54716269"/>
      </p:ext>
    </p:extLst>
  </p:cSld>
  <p:clrMapOvr>
    <a:masterClrMapping/>
  </p:clrMapOvr>
  <p:timing>
    <p:tnLst>
      <p:par>
        <p:cTn id="1" dur="indefinite" restart="never" nodeType="tmRoot"/>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2_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4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5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6.xml><?xml version="1.0" encoding="utf-8"?>
<a:theme xmlns:a="http://schemas.openxmlformats.org/drawingml/2006/main" name="6_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7.xml><?xml version="1.0" encoding="utf-8"?>
<a:theme xmlns:a="http://schemas.openxmlformats.org/drawingml/2006/main" name="4_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15591</TotalTime>
  <Words>4016</Words>
  <Application>Microsoft Macintosh PowerPoint</Application>
  <PresentationFormat>On-screen Show (4:3)</PresentationFormat>
  <Paragraphs>1459</Paragraphs>
  <Slides>107</Slides>
  <Notes>25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107</vt:i4>
      </vt:variant>
    </vt:vector>
  </HeadingPairs>
  <TitlesOfParts>
    <vt:vector size="125" baseType="lpstr">
      <vt:lpstr>Calibri</vt:lpstr>
      <vt:lpstr>Calibri Light</vt:lpstr>
      <vt:lpstr>Consolas</vt:lpstr>
      <vt:lpstr>Franklin Gothic Medium</vt:lpstr>
      <vt:lpstr>Gill Sans MT</vt:lpstr>
      <vt:lpstr>Monaco</vt:lpstr>
      <vt:lpstr>Trebuchet MS</vt:lpstr>
      <vt:lpstr>Wingdings</vt:lpstr>
      <vt:lpstr>Wingdings 2</vt:lpstr>
      <vt:lpstr>Wingdings 3</vt:lpstr>
      <vt:lpstr>Arial</vt:lpstr>
      <vt:lpstr>2_Retrospect</vt:lpstr>
      <vt:lpstr>4_Retrospect</vt:lpstr>
      <vt:lpstr>1_Retrospect</vt:lpstr>
      <vt:lpstr>Retrospect</vt:lpstr>
      <vt:lpstr>5_Retrospect</vt:lpstr>
      <vt:lpstr>6_Grid</vt:lpstr>
      <vt:lpstr>4_Grid</vt:lpstr>
      <vt:lpstr>Take-Home Lab #04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vt:lpstr>
      <vt:lpstr>Cake</vt:lpstr>
      <vt:lpstr>Ask yourself…</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Visualisation</vt:lpstr>
      <vt:lpstr>Cake class</vt:lpstr>
      <vt:lpstr>Piece class</vt:lpstr>
      <vt:lpstr>Algorithm Sketch (1)</vt:lpstr>
      <vt:lpstr>Algorithm Sketch (2)</vt:lpstr>
      <vt:lpstr>Problem 3</vt:lpstr>
      <vt:lpstr>Problem description</vt:lpstr>
      <vt:lpstr>Example</vt:lpstr>
      <vt:lpstr>Example</vt:lpstr>
      <vt:lpstr>O(N2) Solution</vt:lpstr>
      <vt:lpstr>O(N) Solution</vt:lpstr>
      <vt:lpstr>O(N) Solution</vt:lpstr>
      <vt:lpstr>O(N) Solution</vt:lpstr>
      <vt:lpstr>O(N) Solution</vt:lpstr>
      <vt:lpstr>O(N) Solution</vt:lpstr>
      <vt:lpstr>O(N) Solution</vt:lpstr>
      <vt:lpstr>O(N) Solution</vt:lpstr>
      <vt:lpstr>End Of File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Pair</dc:title>
  <dc:creator>John Kevin Tjahjadi</dc:creator>
  <cp:lastModifiedBy>John Kevin Tjahjadi</cp:lastModifiedBy>
  <cp:revision>746</cp:revision>
  <dcterms:created xsi:type="dcterms:W3CDTF">2015-11-11T01:29:48Z</dcterms:created>
  <dcterms:modified xsi:type="dcterms:W3CDTF">2017-03-16T15:52:15Z</dcterms:modified>
</cp:coreProperties>
</file>